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2" r:id="rId2"/>
    <p:sldId id="257" r:id="rId3"/>
    <p:sldId id="256" r:id="rId4"/>
    <p:sldId id="259" r:id="rId5"/>
    <p:sldId id="260" r:id="rId6"/>
    <p:sldId id="265" r:id="rId7"/>
    <p:sldId id="266" r:id="rId8"/>
    <p:sldId id="264" r:id="rId9"/>
    <p:sldId id="267" r:id="rId10"/>
    <p:sldId id="268" r:id="rId11"/>
    <p:sldId id="269" r:id="rId12"/>
    <p:sldId id="270" r:id="rId13"/>
    <p:sldId id="273" r:id="rId14"/>
  </p:sldIdLst>
  <p:sldSz cx="9144000" cy="5143500" type="screen16x9"/>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9D9"/>
    <a:srgbClr val="FFFFCC"/>
    <a:srgbClr val="E6E6E6"/>
    <a:srgbClr val="FE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93" autoAdjust="0"/>
    <p:restoredTop sz="94323" autoAdjust="0"/>
  </p:normalViewPr>
  <p:slideViewPr>
    <p:cSldViewPr>
      <p:cViewPr varScale="1">
        <p:scale>
          <a:sx n="99" d="100"/>
          <a:sy n="99" d="100"/>
        </p:scale>
        <p:origin x="1320"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9CC65B1-3D64-499E-BF0D-F00880198C11}" type="datetimeFigureOut">
              <a:rPr kumimoji="1" lang="ja-JP" altLang="en-US" smtClean="0"/>
              <a:t>2025/6/18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DDF2747-D11E-4AFA-8D79-E26B5F3FC97C}" type="slidenum">
              <a:rPr kumimoji="1" lang="ja-JP" altLang="en-US" smtClean="0"/>
              <a:t>‹#›</a:t>
            </a:fld>
            <a:endParaRPr kumimoji="1" lang="ja-JP" altLang="en-US"/>
          </a:p>
        </p:txBody>
      </p:sp>
    </p:spTree>
    <p:extLst>
      <p:ext uri="{BB962C8B-B14F-4D97-AF65-F5344CB8AC3E}">
        <p14:creationId xmlns:p14="http://schemas.microsoft.com/office/powerpoint/2010/main" val="28833787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0B0372-BBDD-CDE9-0368-6E2F3A7604E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EEC8826-4FE5-832D-CBD9-72BBCC87833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7C65D8A-6187-364F-85D3-6CD275255B5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977EFE0-F07D-198A-C534-CCF29591B810}"/>
              </a:ext>
            </a:extLst>
          </p:cNvPr>
          <p:cNvSpPr>
            <a:spLocks noGrp="1"/>
          </p:cNvSpPr>
          <p:nvPr>
            <p:ph type="sldNum" sz="quarter" idx="5"/>
          </p:nvPr>
        </p:nvSpPr>
        <p:spPr/>
        <p:txBody>
          <a:bodyPr/>
          <a:lstStyle/>
          <a:p>
            <a:fld id="{7DDF2747-D11E-4AFA-8D79-E26B5F3FC97C}" type="slidenum">
              <a:rPr kumimoji="1" lang="ja-JP" altLang="en-US" smtClean="0"/>
              <a:t>1</a:t>
            </a:fld>
            <a:endParaRPr kumimoji="1" lang="ja-JP" altLang="en-US"/>
          </a:p>
        </p:txBody>
      </p:sp>
    </p:spTree>
    <p:extLst>
      <p:ext uri="{BB962C8B-B14F-4D97-AF65-F5344CB8AC3E}">
        <p14:creationId xmlns:p14="http://schemas.microsoft.com/office/powerpoint/2010/main" val="2444312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DDF2747-D11E-4AFA-8D79-E26B5F3FC97C}" type="slidenum">
              <a:rPr kumimoji="1" lang="ja-JP" altLang="en-US" smtClean="0"/>
              <a:t>2</a:t>
            </a:fld>
            <a:endParaRPr kumimoji="1" lang="ja-JP" altLang="en-US"/>
          </a:p>
        </p:txBody>
      </p:sp>
    </p:spTree>
    <p:extLst>
      <p:ext uri="{BB962C8B-B14F-4D97-AF65-F5344CB8AC3E}">
        <p14:creationId xmlns:p14="http://schemas.microsoft.com/office/powerpoint/2010/main" val="3365749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DDF2747-D11E-4AFA-8D79-E26B5F3FC97C}" type="slidenum">
              <a:rPr kumimoji="1" lang="ja-JP" altLang="en-US" smtClean="0"/>
              <a:t>4</a:t>
            </a:fld>
            <a:endParaRPr kumimoji="1" lang="ja-JP" altLang="en-US"/>
          </a:p>
        </p:txBody>
      </p:sp>
    </p:spTree>
    <p:extLst>
      <p:ext uri="{BB962C8B-B14F-4D97-AF65-F5344CB8AC3E}">
        <p14:creationId xmlns:p14="http://schemas.microsoft.com/office/powerpoint/2010/main" val="1909205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121083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3212145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54781"/>
            <a:ext cx="2057400" cy="329088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154781"/>
            <a:ext cx="6019800" cy="329088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342230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2856578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2229928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83807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85725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221680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253302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2973167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4127071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5D8877-2FD6-40E3-9E87-8A8BC530C56B}" type="datetimeFigureOut">
              <a:rPr kumimoji="1" lang="ja-JP" altLang="en-US" smtClean="0"/>
              <a:t>2025/6/18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1674665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5D8877-2FD6-40E3-9E87-8A8BC530C56B}" type="datetimeFigureOut">
              <a:rPr kumimoji="1" lang="ja-JP" altLang="en-US" smtClean="0"/>
              <a:t>2025/6/18</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DD5A7AA-9A26-4CD9-BFCD-40B0C51322AE}" type="slidenum">
              <a:rPr kumimoji="1" lang="ja-JP" altLang="en-US" smtClean="0"/>
              <a:t>‹#›</a:t>
            </a:fld>
            <a:endParaRPr kumimoji="1" lang="ja-JP" altLang="en-US"/>
          </a:p>
        </p:txBody>
      </p:sp>
    </p:spTree>
    <p:extLst>
      <p:ext uri="{BB962C8B-B14F-4D97-AF65-F5344CB8AC3E}">
        <p14:creationId xmlns:p14="http://schemas.microsoft.com/office/powerpoint/2010/main" val="313129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815DD9-9AE7-BBE9-209F-67A37ED74048}"/>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743E5D0-7F95-87EB-6427-CF41C610A4CC}"/>
              </a:ext>
            </a:extLst>
          </p:cNvPr>
          <p:cNvSpPr txBox="1"/>
          <p:nvPr/>
        </p:nvSpPr>
        <p:spPr>
          <a:xfrm>
            <a:off x="258894" y="1274389"/>
            <a:ext cx="4371881" cy="2400657"/>
          </a:xfrm>
          <a:prstGeom prst="rect">
            <a:avLst/>
          </a:prstGeom>
          <a:noFill/>
        </p:spPr>
        <p:txBody>
          <a:bodyPr wrap="square" rtlCol="0">
            <a:spAutoFit/>
          </a:bodyPr>
          <a:lstStyle/>
          <a:p>
            <a:r>
              <a:rPr lang="ja-JP" altLang="en-US" sz="1000" b="1" dirty="0">
                <a:highlight>
                  <a:srgbClr val="FFFF00"/>
                </a:highlight>
                <a:latin typeface="BIZ UDPゴシック" panose="020B0400000000000000" pitchFamily="50" charset="-128"/>
                <a:ea typeface="BIZ UDPゴシック" panose="020B0400000000000000" pitchFamily="50" charset="-128"/>
              </a:rPr>
              <a:t>■本事業の概要</a:t>
            </a:r>
            <a:endParaRPr kumimoji="1" lang="en-US" altLang="ja-JP" sz="1000" b="1" dirty="0">
              <a:highlight>
                <a:srgbClr val="FFFF00"/>
              </a:highlight>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代表団体名</a:t>
            </a:r>
            <a:endParaRPr lang="en-US" altLang="ja-JP" sz="1000"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構成団体名</a:t>
            </a: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事業タイトル</a:t>
            </a:r>
            <a:endParaRPr lang="en-US" altLang="ja-JP" sz="1000"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事業の概要</a:t>
            </a: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期待される事業の実施効果</a:t>
            </a:r>
          </a:p>
          <a:p>
            <a:endParaRPr lang="en-US" altLang="ja-JP" sz="1000" dirty="0">
              <a:latin typeface="BIZ UDPゴシック" panose="020B0400000000000000" pitchFamily="50" charset="-128"/>
              <a:ea typeface="BIZ UDPゴシック" panose="020B0400000000000000" pitchFamily="50" charset="-128"/>
            </a:endParaRPr>
          </a:p>
          <a:p>
            <a:r>
              <a:rPr lang="ja-JP" altLang="en-US" sz="1000" b="1" dirty="0">
                <a:highlight>
                  <a:srgbClr val="FFFF00"/>
                </a:highlight>
                <a:latin typeface="BIZ UDPゴシック" panose="020B0400000000000000" pitchFamily="50" charset="-128"/>
                <a:ea typeface="BIZ UDPゴシック" panose="020B0400000000000000" pitchFamily="50" charset="-128"/>
              </a:rPr>
              <a:t>１．モデル創出事業の実施内容</a:t>
            </a:r>
            <a:endParaRPr lang="en-US" altLang="ja-JP" sz="1000" b="1" dirty="0">
              <a:highlight>
                <a:srgbClr val="FFFF00"/>
              </a:highlight>
              <a:latin typeface="BIZ UDPゴシック" panose="020B0400000000000000" pitchFamily="50" charset="-128"/>
              <a:ea typeface="BIZ UDPゴシック" panose="020B0400000000000000" pitchFamily="50" charset="-128"/>
            </a:endParaRPr>
          </a:p>
          <a:p>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a:t>
            </a:r>
            <a:r>
              <a:rPr lang="ja-JP" altLang="en-US" sz="1000" b="1" dirty="0">
                <a:latin typeface="BIZ UDPゴシック" panose="020B0400000000000000" pitchFamily="50" charset="-128"/>
                <a:ea typeface="BIZ UDPゴシック" panose="020B0400000000000000" pitchFamily="50" charset="-128"/>
              </a:rPr>
              <a:t>事業の趣旨・目的</a:t>
            </a:r>
            <a:endParaRPr lang="en-US" altLang="ja-JP" sz="1000" b="1"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本モデル創出事業の趣旨</a:t>
            </a:r>
            <a:endParaRPr lang="en-US" altLang="ja-JP" sz="1000"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本事業の目標及び目指す効果</a:t>
            </a:r>
            <a:endParaRPr lang="en-US" altLang="ja-JP" sz="1000" dirty="0">
              <a:latin typeface="BIZ UDPゴシック" panose="020B0400000000000000" pitchFamily="50" charset="-128"/>
              <a:ea typeface="BIZ UDPゴシック" panose="020B0400000000000000" pitchFamily="50" charset="-128"/>
            </a:endParaRPr>
          </a:p>
          <a:p>
            <a:endParaRPr lang="en-US" altLang="ja-JP" sz="1000" dirty="0">
              <a:latin typeface="BIZ UDPゴシック" panose="020B0400000000000000" pitchFamily="50" charset="-128"/>
              <a:ea typeface="BIZ UDPゴシック" panose="020B0400000000000000" pitchFamily="50" charset="-128"/>
            </a:endParaRPr>
          </a:p>
          <a:p>
            <a:r>
              <a:rPr lang="ja-JP" altLang="en-US" sz="1000" b="1" dirty="0">
                <a:latin typeface="BIZ UDPゴシック" panose="020B0400000000000000" pitchFamily="50" charset="-128"/>
                <a:ea typeface="BIZ UDPゴシック" panose="020B0400000000000000" pitchFamily="50" charset="-128"/>
              </a:rPr>
              <a:t>（２）事業の実施内容</a:t>
            </a:r>
            <a:endParaRPr lang="en-US" altLang="ja-JP" sz="1000" b="1"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事業の実施内容</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詳細</a:t>
            </a:r>
            <a:r>
              <a:rPr lang="en-US" altLang="ja-JP" sz="1000" dirty="0">
                <a:latin typeface="BIZ UDPゴシック" panose="020B0400000000000000" pitchFamily="50" charset="-128"/>
                <a:ea typeface="BIZ UDPゴシック" panose="020B0400000000000000" pitchFamily="50" charset="-128"/>
              </a:rPr>
              <a:t>)</a:t>
            </a:r>
          </a:p>
          <a:p>
            <a:pPr marL="171450" indent="-171450">
              <a:buFont typeface="Arial" panose="020B0604020202020204" pitchFamily="34" charset="0"/>
              <a:buChar char="•"/>
            </a:pP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事業の特徴</a:t>
            </a:r>
            <a:endPar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A3D342F5-F65F-F69E-B41F-F35926EEC4A7}"/>
              </a:ext>
            </a:extLst>
          </p:cNvPr>
          <p:cNvSpPr txBox="1"/>
          <p:nvPr/>
        </p:nvSpPr>
        <p:spPr>
          <a:xfrm>
            <a:off x="4645740" y="1274389"/>
            <a:ext cx="4248472" cy="3323987"/>
          </a:xfrm>
          <a:prstGeom prst="rect">
            <a:avLst/>
          </a:prstGeom>
          <a:noFill/>
        </p:spPr>
        <p:txBody>
          <a:bodyPr wrap="square" rtlCol="0">
            <a:spAutoFit/>
          </a:bodyPr>
          <a:lstStyle/>
          <a:p>
            <a:r>
              <a:rPr lang="ja-JP" altLang="en-US" sz="1000" b="1" dirty="0">
                <a:highlight>
                  <a:srgbClr val="FFFF00"/>
                </a:highlight>
                <a:latin typeface="BIZ UDPゴシック" panose="020B0400000000000000" pitchFamily="50" charset="-128"/>
                <a:ea typeface="BIZ UDPゴシック" panose="020B0400000000000000" pitchFamily="50" charset="-128"/>
              </a:rPr>
              <a:t>２．効果の検証方法</a:t>
            </a:r>
            <a:endParaRPr lang="en-US" altLang="ja-JP" sz="1000" b="1" dirty="0">
              <a:highlight>
                <a:srgbClr val="FFFF00"/>
              </a:highlight>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本事業で用いる評価指標</a:t>
            </a: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効果の検証方法（検証項目、効果測定のタイミングなど）</a:t>
            </a:r>
          </a:p>
          <a:p>
            <a:pPr marL="171450" indent="-171450">
              <a:buFont typeface="Arial" panose="020B0604020202020204" pitchFamily="34" charset="0"/>
              <a:buChar char="•"/>
            </a:pPr>
            <a:endParaRPr lang="en-US" altLang="ja-JP" sz="1000" dirty="0">
              <a:latin typeface="BIZ UDPゴシック" panose="020B0400000000000000" pitchFamily="50" charset="-128"/>
              <a:ea typeface="BIZ UDPゴシック" panose="020B0400000000000000" pitchFamily="50" charset="-128"/>
            </a:endParaRPr>
          </a:p>
          <a:p>
            <a:r>
              <a:rPr lang="ja-JP" altLang="en-US" sz="10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３．波及効果・継続計画について</a:t>
            </a:r>
            <a:endParaRPr lang="en-US" altLang="ja-JP" sz="10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他の団体・企業、地域における事業の横展開の可能性</a:t>
            </a:r>
            <a:endParaRPr lang="en-US" altLang="ja-JP" sz="1000"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次年度以降の事業継続性</a:t>
            </a:r>
            <a:endParaRPr lang="en-US" altLang="ja-JP" sz="1000" dirty="0">
              <a:latin typeface="BIZ UDPゴシック" panose="020B0400000000000000" pitchFamily="50" charset="-128"/>
              <a:ea typeface="BIZ UDPゴシック" panose="020B0400000000000000" pitchFamily="50" charset="-128"/>
            </a:endParaRPr>
          </a:p>
          <a:p>
            <a:endParaRPr lang="en-US" altLang="ja-JP" sz="1000" b="1" dirty="0">
              <a:highlight>
                <a:srgbClr val="FFFF00"/>
              </a:highlight>
              <a:latin typeface="BIZ UDPゴシック" panose="020B0400000000000000" pitchFamily="50" charset="-128"/>
              <a:ea typeface="BIZ UDPゴシック" panose="020B0400000000000000" pitchFamily="50" charset="-128"/>
            </a:endParaRPr>
          </a:p>
          <a:p>
            <a:r>
              <a:rPr lang="ja-JP" altLang="en-US" sz="1000" b="1" dirty="0">
                <a:highlight>
                  <a:srgbClr val="FFFF00"/>
                </a:highlight>
                <a:latin typeface="BIZ UDPゴシック" panose="020B0400000000000000" pitchFamily="50" charset="-128"/>
                <a:ea typeface="BIZ UDPゴシック" panose="020B0400000000000000" pitchFamily="50" charset="-128"/>
              </a:rPr>
              <a:t>４．実施スケジュール</a:t>
            </a:r>
            <a:endParaRPr lang="en-US" altLang="ja-JP" sz="1000" b="1" dirty="0">
              <a:highlight>
                <a:srgbClr val="FFFF00"/>
              </a:highlight>
              <a:latin typeface="BIZ UDPゴシック" panose="020B0400000000000000" pitchFamily="50" charset="-128"/>
              <a:ea typeface="BIZ UDPゴシック" panose="020B0400000000000000" pitchFamily="50" charset="-128"/>
            </a:endParaRPr>
          </a:p>
          <a:p>
            <a:endParaRPr lang="en-US" altLang="ja-JP" sz="1000" dirty="0">
              <a:latin typeface="BIZ UDPゴシック" panose="020B0400000000000000" pitchFamily="50" charset="-128"/>
              <a:ea typeface="BIZ UDPゴシック" panose="020B0400000000000000" pitchFamily="50" charset="-128"/>
            </a:endParaRPr>
          </a:p>
          <a:p>
            <a:r>
              <a:rPr lang="ja-JP" altLang="en-US" sz="1000" b="1" dirty="0">
                <a:highlight>
                  <a:srgbClr val="FFFF00"/>
                </a:highlight>
                <a:latin typeface="BIZ UDPゴシック" panose="020B0400000000000000" pitchFamily="50" charset="-128"/>
                <a:ea typeface="BIZ UDPゴシック" panose="020B0400000000000000" pitchFamily="50" charset="-128"/>
              </a:rPr>
              <a:t>５．実施体制</a:t>
            </a:r>
            <a:endParaRPr lang="en-US" altLang="ja-JP" sz="1000" b="1" dirty="0">
              <a:highlight>
                <a:srgbClr val="FFFF00"/>
              </a:highlight>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（１）</a:t>
            </a:r>
            <a:r>
              <a:rPr lang="en-US" altLang="ja-JP" sz="1000" dirty="0">
                <a:latin typeface="BIZ UDPゴシック" panose="020B0400000000000000" pitchFamily="50" charset="-128"/>
                <a:ea typeface="BIZ UDPゴシック" panose="020B0400000000000000" pitchFamily="50" charset="-128"/>
              </a:rPr>
              <a:t>PT</a:t>
            </a:r>
            <a:r>
              <a:rPr lang="ja-JP" altLang="en-US" sz="1000" dirty="0">
                <a:latin typeface="BIZ UDPゴシック" panose="020B0400000000000000" pitchFamily="50" charset="-128"/>
                <a:ea typeface="BIZ UDPゴシック" panose="020B0400000000000000" pitchFamily="50" charset="-128"/>
              </a:rPr>
              <a:t>（プロジェクトチーム）の構成団体</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（２）代表団体</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詳細</a:t>
            </a:r>
            <a:r>
              <a:rPr lang="en-US" altLang="ja-JP" sz="1000" dirty="0">
                <a:latin typeface="BIZ UDPゴシック" panose="020B0400000000000000" pitchFamily="50" charset="-128"/>
                <a:ea typeface="BIZ UDPゴシック" panose="020B0400000000000000" pitchFamily="50" charset="-128"/>
              </a:rPr>
              <a:t>)</a:t>
            </a:r>
          </a:p>
          <a:p>
            <a:r>
              <a:rPr lang="ja-JP" altLang="en-US" sz="1000" dirty="0">
                <a:latin typeface="BIZ UDPゴシック" panose="020B0400000000000000" pitchFamily="50" charset="-128"/>
                <a:ea typeface="BIZ UDPゴシック" panose="020B0400000000000000" pitchFamily="50" charset="-128"/>
              </a:rPr>
              <a:t>（３）構成団体</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詳細</a:t>
            </a:r>
            <a:r>
              <a:rPr lang="en-US" altLang="ja-JP" sz="1000" dirty="0">
                <a:latin typeface="BIZ UDPゴシック" panose="020B0400000000000000" pitchFamily="50" charset="-128"/>
                <a:ea typeface="BIZ UDPゴシック" panose="020B0400000000000000" pitchFamily="50" charset="-128"/>
              </a:rPr>
              <a:t>)</a:t>
            </a:r>
          </a:p>
          <a:p>
            <a:r>
              <a:rPr lang="ja-JP" altLang="en-US" sz="1000" dirty="0">
                <a:latin typeface="BIZ UDPゴシック" panose="020B0400000000000000" pitchFamily="50" charset="-128"/>
                <a:ea typeface="BIZ UDPゴシック" panose="020B0400000000000000" pitchFamily="50" charset="-128"/>
              </a:rPr>
              <a:t>（４）代表団体の事業運営能力について</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（５）人員体制</a:t>
            </a:r>
          </a:p>
          <a:p>
            <a:pPr marL="171450" indent="-171450">
              <a:buFont typeface="Arial" panose="020B0604020202020204" pitchFamily="34" charset="0"/>
              <a:buChar char="•"/>
            </a:pPr>
            <a:endParaRPr lang="en-US" altLang="ja-JP" sz="1000" dirty="0">
              <a:latin typeface="BIZ UDPゴシック" panose="020B0400000000000000" pitchFamily="50" charset="-128"/>
              <a:ea typeface="BIZ UDPゴシック" panose="020B0400000000000000" pitchFamily="50" charset="-128"/>
            </a:endParaRPr>
          </a:p>
          <a:p>
            <a:r>
              <a:rPr lang="ja-JP" altLang="en-US" sz="1000" b="1" dirty="0">
                <a:highlight>
                  <a:srgbClr val="00FF00"/>
                </a:highlight>
                <a:latin typeface="BIZ UDPゴシック" panose="020B0400000000000000" pitchFamily="50" charset="-128"/>
                <a:ea typeface="BIZ UDPゴシック" panose="020B0400000000000000" pitchFamily="50" charset="-128"/>
              </a:rPr>
              <a:t>■</a:t>
            </a:r>
            <a:r>
              <a:rPr lang="zh-TW" altLang="en-US" sz="1000" b="1" dirty="0">
                <a:highlight>
                  <a:srgbClr val="00FF00"/>
                </a:highlight>
                <a:latin typeface="BIZ UDPゴシック" panose="020B0400000000000000" pitchFamily="50" charset="-128"/>
                <a:ea typeface="BIZ UDPゴシック" panose="020B0400000000000000" pitchFamily="50" charset="-128"/>
              </a:rPr>
              <a:t>委託事業経費予定額</a:t>
            </a:r>
            <a:r>
              <a:rPr lang="ja-JP" altLang="en-US" sz="1000" b="1" dirty="0">
                <a:highlight>
                  <a:srgbClr val="00FF00"/>
                </a:highlight>
                <a:latin typeface="BIZ UDPゴシック" panose="020B0400000000000000" pitchFamily="50" charset="-128"/>
                <a:ea typeface="BIZ UDPゴシック" panose="020B0400000000000000" pitchFamily="50" charset="-128"/>
              </a:rPr>
              <a:t>（</a:t>
            </a:r>
            <a:r>
              <a:rPr lang="en-US" altLang="ja-JP" sz="1000" b="1" dirty="0">
                <a:highlight>
                  <a:srgbClr val="00FF00"/>
                </a:highlight>
                <a:latin typeface="BIZ UDPゴシック" panose="020B0400000000000000" pitchFamily="50" charset="-128"/>
                <a:ea typeface="BIZ UDPゴシック" panose="020B0400000000000000" pitchFamily="50" charset="-128"/>
              </a:rPr>
              <a:t>Word</a:t>
            </a:r>
            <a:r>
              <a:rPr lang="ja-JP" altLang="en-US" sz="1000" b="1" dirty="0">
                <a:highlight>
                  <a:srgbClr val="00FF00"/>
                </a:highlight>
                <a:latin typeface="BIZ UDPゴシック" panose="020B0400000000000000" pitchFamily="50" charset="-128"/>
                <a:ea typeface="BIZ UDPゴシック" panose="020B0400000000000000" pitchFamily="50" charset="-128"/>
              </a:rPr>
              <a:t>版）</a:t>
            </a:r>
            <a:endParaRPr lang="en-US" altLang="zh-TW" sz="1000" b="1" dirty="0">
              <a:highlight>
                <a:srgbClr val="00FF00"/>
              </a:highlight>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経費区分</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積算内訳</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経費予定額</a:t>
            </a:r>
          </a:p>
          <a:p>
            <a:endParaRPr lang="en-US" altLang="ja-JP" sz="1000" dirty="0">
              <a:latin typeface="BIZ UDPゴシック" panose="020B0400000000000000" pitchFamily="50" charset="-128"/>
              <a:ea typeface="BIZ UDPゴシック" panose="020B0400000000000000" pitchFamily="50" charset="-128"/>
            </a:endParaRPr>
          </a:p>
          <a:p>
            <a:r>
              <a:rPr lang="ja-JP" altLang="en-US" sz="1000" b="1" dirty="0">
                <a:highlight>
                  <a:srgbClr val="00FF00"/>
                </a:highlight>
                <a:latin typeface="BIZ UDPゴシック" panose="020B0400000000000000" pitchFamily="50" charset="-128"/>
                <a:ea typeface="BIZ UDPゴシック" panose="020B0400000000000000" pitchFamily="50" charset="-128"/>
              </a:rPr>
              <a:t>■企画提案書概要（</a:t>
            </a:r>
            <a:r>
              <a:rPr lang="en-US" altLang="ja-JP" sz="1000" b="1" dirty="0">
                <a:highlight>
                  <a:srgbClr val="00FF00"/>
                </a:highlight>
                <a:latin typeface="BIZ UDPゴシック" panose="020B0400000000000000" pitchFamily="50" charset="-128"/>
                <a:ea typeface="BIZ UDPゴシック" panose="020B0400000000000000" pitchFamily="50" charset="-128"/>
              </a:rPr>
              <a:t>Excel</a:t>
            </a:r>
            <a:r>
              <a:rPr lang="ja-JP" altLang="en-US" sz="1000" b="1" dirty="0">
                <a:highlight>
                  <a:srgbClr val="00FF00"/>
                </a:highlight>
                <a:latin typeface="BIZ UDPゴシック" panose="020B0400000000000000" pitchFamily="50" charset="-128"/>
                <a:ea typeface="BIZ UDPゴシック" panose="020B0400000000000000" pitchFamily="50" charset="-128"/>
              </a:rPr>
              <a:t>版）　</a:t>
            </a:r>
            <a:r>
              <a:rPr lang="en-US" altLang="ja-JP" sz="1000" b="1" dirty="0">
                <a:highlight>
                  <a:srgbClr val="00FF00"/>
                </a:highlight>
                <a:latin typeface="BIZ UDPゴシック" panose="020B0400000000000000" pitchFamily="50" charset="-128"/>
                <a:ea typeface="BIZ UDPゴシック" panose="020B0400000000000000" pitchFamily="50" charset="-128"/>
              </a:rPr>
              <a:t>※</a:t>
            </a:r>
            <a:r>
              <a:rPr lang="ja-JP" altLang="en-US" sz="1000" b="1" dirty="0">
                <a:highlight>
                  <a:srgbClr val="00FF00"/>
                </a:highlight>
                <a:latin typeface="BIZ UDPゴシック" panose="020B0400000000000000" pitchFamily="50" charset="-128"/>
                <a:ea typeface="BIZ UDPゴシック" panose="020B0400000000000000" pitchFamily="50" charset="-128"/>
              </a:rPr>
              <a:t>１枚に取りまとめたもの</a:t>
            </a:r>
          </a:p>
        </p:txBody>
      </p:sp>
      <p:sp>
        <p:nvSpPr>
          <p:cNvPr id="4" name="正方形/長方形 3">
            <a:extLst>
              <a:ext uri="{FF2B5EF4-FFF2-40B4-BE49-F238E27FC236}">
                <a16:creationId xmlns:a16="http://schemas.microsoft.com/office/drawing/2014/main" id="{0CF6EB90-866D-4219-8C4E-C39A219FF774}"/>
              </a:ext>
            </a:extLst>
          </p:cNvPr>
          <p:cNvSpPr/>
          <p:nvPr/>
        </p:nvSpPr>
        <p:spPr>
          <a:xfrm>
            <a:off x="323528" y="249333"/>
            <a:ext cx="8516566" cy="276999"/>
          </a:xfrm>
          <a:prstGeom prst="rect">
            <a:avLst/>
          </a:prstGeom>
          <a:ln w="19050">
            <a:solidFill>
              <a:srgbClr val="FFC000"/>
            </a:solidFill>
          </a:ln>
        </p:spPr>
        <p:txBody>
          <a:bodyPr wrap="square">
            <a:spAutoFit/>
          </a:bodyPr>
          <a:lstStyle/>
          <a:p>
            <a:pPr algn="ctr"/>
            <a:r>
              <a:rPr lang="ja-JP" altLang="en-US" sz="1200" b="1" dirty="0">
                <a:latin typeface="BIZ UDPゴシック" panose="020B0400000000000000" pitchFamily="50" charset="-128"/>
                <a:ea typeface="BIZ UDPゴシック" panose="020B0400000000000000" pitchFamily="50" charset="-128"/>
              </a:rPr>
              <a:t>「企画提案書」に記載いただくべきこと</a:t>
            </a:r>
            <a:endParaRPr lang="en-US" altLang="ja-JP" sz="1200" b="1" dirty="0">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78DEC90A-BD8E-7054-843C-4BC9C8EC0880}"/>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FF0000"/>
                </a:solidFill>
                <a:latin typeface="BIZ UDPゴシック" panose="020B0400000000000000" pitchFamily="50" charset="-128"/>
                <a:ea typeface="BIZ UDPゴシック" panose="020B0400000000000000" pitchFamily="50" charset="-128"/>
              </a:rPr>
              <a:t>企画提案書で記載が必要な事項をまとめています。提出の際は、本ページは削除の上、ご提出ください。</a:t>
            </a:r>
            <a:endParaRPr kumimoji="1" lang="en-US" altLang="ja-JP" sz="900" b="1" dirty="0">
              <a:solidFill>
                <a:srgbClr val="FF0000"/>
              </a:solidFill>
              <a:latin typeface="BIZ UDPゴシック" panose="020B0400000000000000" pitchFamily="50" charset="-128"/>
              <a:ea typeface="BIZ UDPゴシック" panose="020B0400000000000000" pitchFamily="50" charset="-128"/>
            </a:endParaRPr>
          </a:p>
          <a:p>
            <a:pPr algn="ctr"/>
            <a:r>
              <a:rPr kumimoji="1" lang="ja-JP" altLang="en-US" sz="900" b="1" dirty="0">
                <a:solidFill>
                  <a:srgbClr val="FF0000"/>
                </a:solidFill>
                <a:latin typeface="BIZ UDPゴシック" panose="020B0400000000000000" pitchFamily="50" charset="-128"/>
                <a:ea typeface="BIZ UDPゴシック" panose="020B0400000000000000" pitchFamily="50" charset="-128"/>
              </a:rPr>
              <a:t>なお、緑マーカーで示してる箇所に</a:t>
            </a:r>
            <a:r>
              <a:rPr lang="ja-JP" altLang="en-US" sz="900" b="1" dirty="0">
                <a:solidFill>
                  <a:srgbClr val="FF0000"/>
                </a:solidFill>
                <a:latin typeface="BIZ UDPゴシック" panose="020B0400000000000000" pitchFamily="50" charset="-128"/>
                <a:ea typeface="BIZ UDPゴシック" panose="020B0400000000000000" pitchFamily="50" charset="-128"/>
              </a:rPr>
              <a:t>つ</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いては、企画提案書</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(Word</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版</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および（</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Excel</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版）に雛形があります。</a:t>
            </a:r>
            <a:r>
              <a:rPr kumimoji="1" lang="ja-JP" altLang="en-US" sz="900" b="1" u="sng" dirty="0">
                <a:solidFill>
                  <a:srgbClr val="FF0000"/>
                </a:solidFill>
                <a:latin typeface="BIZ UDPゴシック" panose="020B0400000000000000" pitchFamily="50" charset="-128"/>
                <a:ea typeface="BIZ UDPゴシック" panose="020B0400000000000000" pitchFamily="50" charset="-128"/>
              </a:rPr>
              <a:t>別書類での提出となりますのでご注意ください。</a:t>
            </a:r>
          </a:p>
        </p:txBody>
      </p:sp>
    </p:spTree>
    <p:extLst>
      <p:ext uri="{BB962C8B-B14F-4D97-AF65-F5344CB8AC3E}">
        <p14:creationId xmlns:p14="http://schemas.microsoft.com/office/powerpoint/2010/main" val="496462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4"/>
            <a:ext cx="8928992" cy="4464496"/>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５．実施体制</a:t>
            </a:r>
            <a:endParaRPr lang="en-US" altLang="ja-JP" sz="1400" b="1" dirty="0">
              <a:latin typeface="BIZ UDPゴシック" panose="020B0400000000000000" pitchFamily="50" charset="-128"/>
              <a:ea typeface="BIZ UDPゴシック" panose="020B0400000000000000" pitchFamily="50" charset="-128"/>
            </a:endParaRPr>
          </a:p>
          <a:p>
            <a:pPr algn="ctr"/>
            <a:r>
              <a:rPr lang="ja-JP" altLang="en-US" sz="1400" dirty="0">
                <a:solidFill>
                  <a:srgbClr val="C00000"/>
                </a:solidFill>
                <a:latin typeface="BIZ UDPゴシック" panose="020B0400000000000000" pitchFamily="50" charset="-128"/>
                <a:ea typeface="BIZ UDPゴシック" panose="020B0400000000000000" pitchFamily="50" charset="-128"/>
              </a:rPr>
              <a:t>（２）代表団体（詳細）</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13A8547D-9FE2-4F46-05F6-1F90B8B1DD79}"/>
              </a:ext>
            </a:extLst>
          </p:cNvPr>
          <p:cNvSpPr/>
          <p:nvPr/>
        </p:nvSpPr>
        <p:spPr>
          <a:xfrm>
            <a:off x="323527" y="641524"/>
            <a:ext cx="8568952" cy="276999"/>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1200" b="1" i="0" u="none" strike="noStrike" kern="100" cap="none" spc="0" normalizeH="0" baseline="0" noProof="0" dirty="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○代表団体</a:t>
            </a:r>
            <a:r>
              <a:rPr kumimoji="1" lang="ja-JP" altLang="en-US"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記載量に応じて、適宜ページを分割</a:t>
            </a:r>
            <a:r>
              <a:rPr kumimoji="1" lang="en-US" altLang="ja-JP"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作成</a:t>
            </a:r>
            <a:r>
              <a:rPr kumimoji="1" lang="en-US" altLang="ja-JP"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の上、下表事項を埋める形で提出ください。</a:t>
            </a:r>
            <a:r>
              <a:rPr kumimoji="1" lang="en-US" altLang="ja-JP"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p>
        </p:txBody>
      </p:sp>
      <p:graphicFrame>
        <p:nvGraphicFramePr>
          <p:cNvPr id="12" name="表 11">
            <a:extLst>
              <a:ext uri="{FF2B5EF4-FFF2-40B4-BE49-F238E27FC236}">
                <a16:creationId xmlns:a16="http://schemas.microsoft.com/office/drawing/2014/main" id="{93AF01EB-348C-7217-E085-4D8021D1512D}"/>
              </a:ext>
            </a:extLst>
          </p:cNvPr>
          <p:cNvGraphicFramePr>
            <a:graphicFrameLocks noGrp="1"/>
          </p:cNvGraphicFramePr>
          <p:nvPr>
            <p:extLst>
              <p:ext uri="{D42A27DB-BD31-4B8C-83A1-F6EECF244321}">
                <p14:modId xmlns:p14="http://schemas.microsoft.com/office/powerpoint/2010/main" val="3781135917"/>
              </p:ext>
            </p:extLst>
          </p:nvPr>
        </p:nvGraphicFramePr>
        <p:xfrm>
          <a:off x="312508" y="950689"/>
          <a:ext cx="8590989" cy="4049052"/>
        </p:xfrm>
        <a:graphic>
          <a:graphicData uri="http://schemas.openxmlformats.org/drawingml/2006/table">
            <a:tbl>
              <a:tblPr firstRow="1" bandRow="1">
                <a:tableStyleId>{5940675A-B579-460E-94D1-54222C63F5DA}</a:tableStyleId>
              </a:tblPr>
              <a:tblGrid>
                <a:gridCol w="2326293">
                  <a:extLst>
                    <a:ext uri="{9D8B030D-6E8A-4147-A177-3AD203B41FA5}">
                      <a16:colId xmlns:a16="http://schemas.microsoft.com/office/drawing/2014/main" val="187076980"/>
                    </a:ext>
                  </a:extLst>
                </a:gridCol>
                <a:gridCol w="2868980">
                  <a:extLst>
                    <a:ext uri="{9D8B030D-6E8A-4147-A177-3AD203B41FA5}">
                      <a16:colId xmlns:a16="http://schemas.microsoft.com/office/drawing/2014/main" val="195836914"/>
                    </a:ext>
                  </a:extLst>
                </a:gridCol>
                <a:gridCol w="3395716">
                  <a:extLst>
                    <a:ext uri="{9D8B030D-6E8A-4147-A177-3AD203B41FA5}">
                      <a16:colId xmlns:a16="http://schemas.microsoft.com/office/drawing/2014/main" val="4133795536"/>
                    </a:ext>
                  </a:extLst>
                </a:gridCol>
              </a:tblGrid>
              <a:tr h="216024">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名称</a:t>
                      </a:r>
                    </a:p>
                  </a:txBody>
                  <a:tcPr>
                    <a:solidFill>
                      <a:srgbClr val="FFFFCC"/>
                    </a:solidFill>
                  </a:tcPr>
                </a:tc>
                <a:tc gridSpan="2">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a:p>
                  </a:txBody>
                  <a:tcPr/>
                </a:tc>
                <a:extLst>
                  <a:ext uri="{0D108BD9-81ED-4DB2-BD59-A6C34878D82A}">
                    <a16:rowId xmlns:a16="http://schemas.microsoft.com/office/drawing/2014/main" val="4282292408"/>
                  </a:ext>
                </a:extLst>
              </a:tr>
              <a:tr h="288032">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コンソーシアム加盟団体</a:t>
                      </a:r>
                      <a:r>
                        <a:rPr kumimoji="1" lang="en-US" altLang="ja-JP" sz="1200" dirty="0">
                          <a:latin typeface="BIZ UDPゴシック" panose="020B0400000000000000" pitchFamily="50" charset="-128"/>
                          <a:ea typeface="BIZ UDPゴシック" panose="020B0400000000000000" pitchFamily="50" charset="-128"/>
                        </a:rPr>
                        <a:t>ID</a:t>
                      </a:r>
                      <a:endParaRPr kumimoji="1" lang="ja-JP" altLang="en-US" sz="1200" dirty="0">
                        <a:latin typeface="BIZ UDPゴシック" panose="020B0400000000000000" pitchFamily="50" charset="-128"/>
                        <a:ea typeface="BIZ UDPゴシック" panose="020B0400000000000000" pitchFamily="50" charset="-128"/>
                      </a:endParaRPr>
                    </a:p>
                  </a:txBody>
                  <a:tcPr>
                    <a:solidFill>
                      <a:srgbClr val="FFFFCC"/>
                    </a:solidFill>
                  </a:tcPr>
                </a:tc>
                <a:tc gridSpan="2">
                  <a:txBody>
                    <a:bodyPr/>
                    <a:lstStyle/>
                    <a:p>
                      <a:r>
                        <a:rPr kumimoji="1" lang="en-US" altLang="ja-JP" sz="1050" dirty="0">
                          <a:solidFill>
                            <a:srgbClr val="0070C0"/>
                          </a:solidFill>
                          <a:latin typeface="BIZ UDPゴシック" panose="020B0400000000000000" pitchFamily="50" charset="-128"/>
                          <a:ea typeface="BIZ UDPゴシック" panose="020B0400000000000000" pitchFamily="50" charset="-128"/>
                        </a:rPr>
                        <a:t>※</a:t>
                      </a:r>
                      <a:r>
                        <a:rPr kumimoji="1" lang="ja-JP" altLang="en-US" sz="1050" dirty="0">
                          <a:solidFill>
                            <a:srgbClr val="0070C0"/>
                          </a:solidFill>
                          <a:latin typeface="BIZ UDPゴシック" panose="020B0400000000000000" pitchFamily="50" charset="-128"/>
                          <a:ea typeface="BIZ UDPゴシック" panose="020B0400000000000000" pitchFamily="50" charset="-128"/>
                        </a:rPr>
                        <a:t>代表団体は</a:t>
                      </a:r>
                      <a:r>
                        <a:rPr kumimoji="1" lang="en-US" altLang="ja-JP" sz="1050" dirty="0">
                          <a:solidFill>
                            <a:srgbClr val="0070C0"/>
                          </a:solidFill>
                          <a:latin typeface="BIZ UDPゴシック" panose="020B0400000000000000" pitchFamily="50" charset="-128"/>
                          <a:ea typeface="BIZ UDPゴシック" panose="020B0400000000000000" pitchFamily="50" charset="-128"/>
                        </a:rPr>
                        <a:t>Sport in Life</a:t>
                      </a:r>
                      <a:r>
                        <a:rPr kumimoji="1" lang="ja-JP" altLang="en-US" sz="1050" dirty="0">
                          <a:solidFill>
                            <a:srgbClr val="0070C0"/>
                          </a:solidFill>
                          <a:latin typeface="BIZ UDPゴシック" panose="020B0400000000000000" pitchFamily="50" charset="-128"/>
                          <a:ea typeface="BIZ UDPゴシック" panose="020B0400000000000000" pitchFamily="50" charset="-128"/>
                        </a:rPr>
                        <a:t>コンソーシアムへの加盟が必須です。加盟団体</a:t>
                      </a:r>
                      <a:r>
                        <a:rPr kumimoji="1" lang="en-US" altLang="ja-JP" sz="1050" dirty="0">
                          <a:solidFill>
                            <a:srgbClr val="0070C0"/>
                          </a:solidFill>
                          <a:latin typeface="BIZ UDPゴシック" panose="020B0400000000000000" pitchFamily="50" charset="-128"/>
                          <a:ea typeface="BIZ UDPゴシック" panose="020B0400000000000000" pitchFamily="50" charset="-128"/>
                        </a:rPr>
                        <a:t>ID</a:t>
                      </a:r>
                      <a:r>
                        <a:rPr kumimoji="1" lang="ja-JP" altLang="en-US" sz="1050" dirty="0">
                          <a:solidFill>
                            <a:srgbClr val="0070C0"/>
                          </a:solidFill>
                          <a:latin typeface="BIZ UDPゴシック" panose="020B0400000000000000" pitchFamily="50" charset="-128"/>
                          <a:ea typeface="BIZ UDPゴシック" panose="020B0400000000000000" pitchFamily="50" charset="-128"/>
                        </a:rPr>
                        <a:t>をご記載ください。</a:t>
                      </a:r>
                    </a:p>
                  </a:txBody>
                  <a:tcPr/>
                </a:tc>
                <a:tc hMerge="1">
                  <a:txBody>
                    <a:bodyPr/>
                    <a:lstStyle/>
                    <a:p>
                      <a:endParaRPr kumimoji="1" lang="ja-JP" altLang="en-US"/>
                    </a:p>
                  </a:txBody>
                  <a:tcPr/>
                </a:tc>
                <a:extLst>
                  <a:ext uri="{0D108BD9-81ED-4DB2-BD59-A6C34878D82A}">
                    <a16:rowId xmlns:a16="http://schemas.microsoft.com/office/drawing/2014/main" val="1161549658"/>
                  </a:ext>
                </a:extLst>
              </a:tr>
              <a:tr h="288032">
                <a:tc>
                  <a:txBody>
                    <a:bodyPr/>
                    <a:lstStyle/>
                    <a:p>
                      <a:pPr marL="171450" indent="-171450">
                        <a:buFont typeface="Wingdings" panose="05000000000000000000" pitchFamily="2" charset="2"/>
                        <a:buChar char="u"/>
                      </a:pPr>
                      <a:r>
                        <a:rPr kumimoji="1" lang="zh-TW" altLang="en-US" sz="1200" dirty="0">
                          <a:latin typeface="BIZ UDPゴシック" panose="020B0400000000000000" pitchFamily="50" charset="-128"/>
                          <a:ea typeface="BIZ UDPゴシック" panose="020B0400000000000000" pitchFamily="50" charset="-128"/>
                        </a:rPr>
                        <a:t>代表者職･氏名</a:t>
                      </a:r>
                      <a:endParaRPr kumimoji="1" lang="ja-JP" altLang="en-US" sz="1200" dirty="0">
                        <a:latin typeface="BIZ UDPゴシック" panose="020B0400000000000000" pitchFamily="50" charset="-128"/>
                        <a:ea typeface="BIZ UDPゴシック" panose="020B0400000000000000" pitchFamily="50" charset="-128"/>
                      </a:endParaRPr>
                    </a:p>
                  </a:txBody>
                  <a:tcPr>
                    <a:solidFill>
                      <a:srgbClr val="FFFFCC"/>
                    </a:solidFill>
                  </a:tcPr>
                </a:tc>
                <a:tc gridSpan="2">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a:p>
                  </a:txBody>
                  <a:tcPr/>
                </a:tc>
                <a:extLst>
                  <a:ext uri="{0D108BD9-81ED-4DB2-BD59-A6C34878D82A}">
                    <a16:rowId xmlns:a16="http://schemas.microsoft.com/office/drawing/2014/main" val="4152375736"/>
                  </a:ext>
                </a:extLst>
              </a:tr>
              <a:tr h="360040">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所在地</a:t>
                      </a:r>
                    </a:p>
                  </a:txBody>
                  <a:tcPr>
                    <a:solidFill>
                      <a:srgbClr val="FFFFCC"/>
                    </a:solidFill>
                  </a:tcPr>
                </a:tc>
                <a:tc gridSpan="2">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a:p>
                  </a:txBody>
                  <a:tcPr/>
                </a:tc>
                <a:extLst>
                  <a:ext uri="{0D108BD9-81ED-4DB2-BD59-A6C34878D82A}">
                    <a16:rowId xmlns:a16="http://schemas.microsoft.com/office/drawing/2014/main" val="1240837410"/>
                  </a:ext>
                </a:extLst>
              </a:tr>
              <a:tr h="288032">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業務内容</a:t>
                      </a:r>
                    </a:p>
                  </a:txBody>
                  <a:tcPr>
                    <a:solidFill>
                      <a:srgbClr val="FFFFCC"/>
                    </a:solidFill>
                  </a:tcPr>
                </a:tc>
                <a:tc gridSpan="2">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a:p>
                  </a:txBody>
                  <a:tcPr/>
                </a:tc>
                <a:extLst>
                  <a:ext uri="{0D108BD9-81ED-4DB2-BD59-A6C34878D82A}">
                    <a16:rowId xmlns:a16="http://schemas.microsoft.com/office/drawing/2014/main" val="1978941467"/>
                  </a:ext>
                </a:extLst>
              </a:tr>
              <a:tr h="455766">
                <a:tc>
                  <a:txBody>
                    <a:bodyPr/>
                    <a:lstStyle/>
                    <a:p>
                      <a:pPr marL="171450" indent="-171450">
                        <a:buFont typeface="Wingdings" panose="05000000000000000000" pitchFamily="2" charset="2"/>
                        <a:buChar char="u"/>
                      </a:pPr>
                      <a:r>
                        <a:rPr kumimoji="1" lang="en-US" altLang="ja-JP" sz="1200" dirty="0">
                          <a:latin typeface="BIZ UDPゴシック" panose="020B0400000000000000" pitchFamily="50" charset="-128"/>
                          <a:ea typeface="BIZ UDPゴシック" panose="020B0400000000000000" pitchFamily="50" charset="-128"/>
                        </a:rPr>
                        <a:t>PT</a:t>
                      </a:r>
                      <a:r>
                        <a:rPr kumimoji="1" lang="ja-JP" altLang="en-US" sz="1200" dirty="0">
                          <a:latin typeface="BIZ UDPゴシック" panose="020B0400000000000000" pitchFamily="50" charset="-128"/>
                          <a:ea typeface="BIZ UDPゴシック" panose="020B0400000000000000" pitchFamily="50" charset="-128"/>
                        </a:rPr>
                        <a:t>チームにおける役割</a:t>
                      </a:r>
                    </a:p>
                  </a:txBody>
                  <a:tcPr>
                    <a:solidFill>
                      <a:srgbClr val="FFFFCC"/>
                    </a:solidFill>
                  </a:tcPr>
                </a:tc>
                <a:tc gridSpan="2">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a:p>
                  </a:txBody>
                  <a:tcPr/>
                </a:tc>
                <a:extLst>
                  <a:ext uri="{0D108BD9-81ED-4DB2-BD59-A6C34878D82A}">
                    <a16:rowId xmlns:a16="http://schemas.microsoft.com/office/drawing/2014/main" val="4135444223"/>
                  </a:ext>
                </a:extLst>
              </a:tr>
              <a:tr h="311750">
                <a:tc rowSpan="4">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類似プロジェクトの実績</a:t>
                      </a: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代表団体の自主事業の</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実績も可</a:t>
                      </a:r>
                    </a:p>
                  </a:txBody>
                  <a:tcPr>
                    <a:solidFill>
                      <a:srgbClr val="FFFFCC"/>
                    </a:solidFill>
                  </a:tcPr>
                </a:tc>
                <a:tc>
                  <a:txBody>
                    <a:bodyPr/>
                    <a:lstStyle/>
                    <a:p>
                      <a:pPr algn="ctr"/>
                      <a:r>
                        <a:rPr kumimoji="1" lang="zh-TW" altLang="en-US" sz="1200" dirty="0">
                          <a:latin typeface="BIZ UDPゴシック" panose="020B0400000000000000" pitchFamily="50" charset="-128"/>
                          <a:ea typeface="BIZ UDPゴシック" panose="020B0400000000000000" pitchFamily="50" charset="-128"/>
                        </a:rPr>
                        <a:t>「業務名」（契約相手、実施期間）</a:t>
                      </a:r>
                      <a:endParaRPr kumimoji="1" lang="ja-JP" altLang="en-US" sz="1200" dirty="0">
                        <a:latin typeface="BIZ UDPゴシック" panose="020B0400000000000000" pitchFamily="50" charset="-128"/>
                        <a:ea typeface="BIZ UDPゴシック" panose="020B0400000000000000" pitchFamily="50" charset="-128"/>
                      </a:endParaRPr>
                    </a:p>
                  </a:txBody>
                  <a:tcPr>
                    <a:solidFill>
                      <a:srgbClr val="FFFFCC"/>
                    </a:solidFill>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プロジェクトの概要</a:t>
                      </a:r>
                    </a:p>
                  </a:txBody>
                  <a:tcPr>
                    <a:solidFill>
                      <a:srgbClr val="FFFFCC"/>
                    </a:solidFill>
                  </a:tcPr>
                </a:tc>
                <a:extLst>
                  <a:ext uri="{0D108BD9-81ED-4DB2-BD59-A6C34878D82A}">
                    <a16:rowId xmlns:a16="http://schemas.microsoft.com/office/drawing/2014/main" val="1828736293"/>
                  </a:ext>
                </a:extLst>
              </a:tr>
              <a:tr h="251351">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918918505"/>
                  </a:ext>
                </a:extLst>
              </a:tr>
              <a:tr h="146831">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056600883"/>
                  </a:ext>
                </a:extLst>
              </a:tr>
              <a:tr h="146831">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90029528"/>
                  </a:ext>
                </a:extLst>
              </a:tr>
              <a:tr h="249711">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本事業に関連するノウハウ、リソース、ネットワーク等</a:t>
                      </a:r>
                    </a:p>
                  </a:txBody>
                  <a:tcPr>
                    <a:solidFill>
                      <a:srgbClr val="FFFFCC"/>
                    </a:solidFill>
                  </a:tcPr>
                </a:tc>
                <a:tc gridSpan="2">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387409195"/>
                  </a:ext>
                </a:extLst>
              </a:tr>
              <a:tr h="146831">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本申請の窓口となる担当者名</a:t>
                      </a:r>
                    </a:p>
                  </a:txBody>
                  <a:tcPr>
                    <a:solidFill>
                      <a:srgbClr val="FFFFCC"/>
                    </a:solidFill>
                  </a:tcPr>
                </a:tc>
                <a:tc gridSpan="2">
                  <a:txBody>
                    <a:bodyPr/>
                    <a:lstStyle/>
                    <a:p>
                      <a:pPr marL="0" indent="0">
                        <a:buFont typeface="Arial" panose="020B0604020202020204" pitchFamily="34" charset="0"/>
                        <a:buNone/>
                      </a:pPr>
                      <a:r>
                        <a:rPr kumimoji="1" lang="ja-JP" altLang="en-US" sz="1050" dirty="0">
                          <a:latin typeface="BIZ UDPゴシック" panose="020B0400000000000000" pitchFamily="50" charset="-128"/>
                          <a:ea typeface="BIZ UDPゴシック" panose="020B0400000000000000" pitchFamily="50" charset="-128"/>
                        </a:rPr>
                        <a:t>●所属：　　　　　　　　　　　　　　　　　　　　　　●役職：</a:t>
                      </a:r>
                      <a:endParaRPr kumimoji="1" lang="en-US" altLang="ja-JP" sz="105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dirty="0">
                          <a:latin typeface="BIZ UDPゴシック" panose="020B0400000000000000" pitchFamily="50" charset="-128"/>
                          <a:ea typeface="BIZ UDPゴシック" panose="020B0400000000000000" pitchFamily="50" charset="-128"/>
                        </a:rPr>
                        <a:t>●氏名：　　　　　　　　　　　　　　　　　　　　　　●電話番号：</a:t>
                      </a:r>
                      <a:endParaRPr kumimoji="1" lang="en-US" altLang="ja-JP" sz="105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dirty="0">
                          <a:latin typeface="BIZ UDPゴシック" panose="020B0400000000000000" pitchFamily="50" charset="-128"/>
                          <a:ea typeface="BIZ UDPゴシック" panose="020B0400000000000000" pitchFamily="50" charset="-128"/>
                        </a:rPr>
                        <a:t>●ファックス：　　　　　　　　　　　　　　　　　　 ●</a:t>
                      </a:r>
                      <a:r>
                        <a:rPr kumimoji="1" lang="en-US" altLang="ja-JP" sz="1050" dirty="0">
                          <a:latin typeface="BIZ UDPゴシック" panose="020B0400000000000000" pitchFamily="50" charset="-128"/>
                          <a:ea typeface="BIZ UDPゴシック" panose="020B0400000000000000" pitchFamily="50" charset="-128"/>
                        </a:rPr>
                        <a:t>E-mail</a:t>
                      </a:r>
                      <a:r>
                        <a:rPr kumimoji="1" lang="ja-JP" altLang="en-US" sz="1050" dirty="0">
                          <a:latin typeface="BIZ UDPゴシック" panose="020B0400000000000000" pitchFamily="50" charset="-128"/>
                          <a:ea typeface="BIZ UDPゴシック" panose="020B0400000000000000" pitchFamily="50" charset="-128"/>
                        </a:rPr>
                        <a:t>：</a:t>
                      </a:r>
                    </a:p>
                  </a:txBody>
                  <a:tcPr/>
                </a:tc>
                <a:tc hMerge="1">
                  <a:txBody>
                    <a:bodyPr/>
                    <a:lstStyle/>
                    <a:p>
                      <a:endParaRPr kumimoji="1" lang="ja-JP" altLang="en-US"/>
                    </a:p>
                  </a:txBody>
                  <a:tcPr/>
                </a:tc>
                <a:extLst>
                  <a:ext uri="{0D108BD9-81ED-4DB2-BD59-A6C34878D82A}">
                    <a16:rowId xmlns:a16="http://schemas.microsoft.com/office/drawing/2014/main" val="3068773388"/>
                  </a:ext>
                </a:extLst>
              </a:tr>
            </a:tbl>
          </a:graphicData>
        </a:graphic>
      </p:graphicFrame>
      <p:sp>
        <p:nvSpPr>
          <p:cNvPr id="2" name="正方形/長方形 1">
            <a:extLst>
              <a:ext uri="{FF2B5EF4-FFF2-40B4-BE49-F238E27FC236}">
                <a16:creationId xmlns:a16="http://schemas.microsoft.com/office/drawing/2014/main" id="{CCA08AC6-BCD1-C52C-EB39-ABA367F255FA}"/>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05465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4"/>
            <a:ext cx="8928992" cy="4464496"/>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５．実施体制</a:t>
            </a:r>
            <a:endParaRPr lang="en-US" altLang="ja-JP" sz="1400" b="1" dirty="0">
              <a:latin typeface="BIZ UDPゴシック" panose="020B0400000000000000" pitchFamily="50" charset="-128"/>
              <a:ea typeface="BIZ UDPゴシック" panose="020B0400000000000000" pitchFamily="50" charset="-128"/>
            </a:endParaRPr>
          </a:p>
          <a:p>
            <a:pPr algn="ctr"/>
            <a:r>
              <a:rPr lang="en-US" altLang="ja-JP" sz="1400" dirty="0">
                <a:solidFill>
                  <a:srgbClr val="C00000"/>
                </a:solidFill>
                <a:latin typeface="BIZ UDPゴシック" panose="020B0400000000000000" pitchFamily="50" charset="-128"/>
                <a:ea typeface="BIZ UDPゴシック" panose="020B0400000000000000" pitchFamily="50" charset="-128"/>
              </a:rPr>
              <a:t>(</a:t>
            </a:r>
            <a:r>
              <a:rPr lang="ja-JP" altLang="en-US" sz="1400" dirty="0">
                <a:solidFill>
                  <a:srgbClr val="C00000"/>
                </a:solidFill>
                <a:latin typeface="BIZ UDPゴシック" panose="020B0400000000000000" pitchFamily="50" charset="-128"/>
                <a:ea typeface="BIZ UDPゴシック" panose="020B0400000000000000" pitchFamily="50" charset="-128"/>
              </a:rPr>
              <a:t>３</a:t>
            </a:r>
            <a:r>
              <a:rPr lang="en-US" altLang="ja-JP" sz="1400" dirty="0">
                <a:solidFill>
                  <a:srgbClr val="C00000"/>
                </a:solidFill>
                <a:latin typeface="BIZ UDPゴシック" panose="020B0400000000000000" pitchFamily="50" charset="-128"/>
                <a:ea typeface="BIZ UDPゴシック" panose="020B0400000000000000" pitchFamily="50" charset="-128"/>
              </a:rPr>
              <a:t>)</a:t>
            </a:r>
            <a:r>
              <a:rPr lang="ja-JP" altLang="en-US" sz="1400" dirty="0">
                <a:solidFill>
                  <a:srgbClr val="C00000"/>
                </a:solidFill>
                <a:latin typeface="BIZ UDPゴシック" panose="020B0400000000000000" pitchFamily="50" charset="-128"/>
                <a:ea typeface="BIZ UDPゴシック" panose="020B0400000000000000" pitchFamily="50" charset="-128"/>
              </a:rPr>
              <a:t>構成団体（詳細）</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13A8547D-9FE2-4F46-05F6-1F90B8B1DD79}"/>
              </a:ext>
            </a:extLst>
          </p:cNvPr>
          <p:cNvSpPr/>
          <p:nvPr/>
        </p:nvSpPr>
        <p:spPr>
          <a:xfrm>
            <a:off x="323527" y="641524"/>
            <a:ext cx="8568952" cy="276999"/>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1200" b="1" i="0" u="none" strike="noStrike" kern="100" cap="none" spc="0" normalizeH="0" baseline="0" noProof="0" dirty="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○構成団体</a:t>
            </a:r>
            <a:r>
              <a:rPr kumimoji="1" lang="ja-JP" altLang="en-US"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構成団体が複数ある場合はそれぞれ作成してください。記載量に応じて、適宜ページを分割</a:t>
            </a:r>
            <a:r>
              <a:rPr kumimoji="1" lang="en-US" altLang="ja-JP"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作成</a:t>
            </a:r>
            <a:r>
              <a:rPr kumimoji="1" lang="en-US" altLang="ja-JP"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ください。</a:t>
            </a:r>
            <a:r>
              <a:rPr kumimoji="1" lang="en-US" altLang="ja-JP" sz="1200" b="1" i="0" u="none" strike="noStrike" kern="100" cap="none" spc="0" normalizeH="0" baseline="0" noProof="0" dirty="0">
                <a:ln>
                  <a:noFill/>
                </a:ln>
                <a:solidFill>
                  <a:srgbClr val="FF0000"/>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p>
        </p:txBody>
      </p:sp>
      <p:graphicFrame>
        <p:nvGraphicFramePr>
          <p:cNvPr id="12" name="表 11">
            <a:extLst>
              <a:ext uri="{FF2B5EF4-FFF2-40B4-BE49-F238E27FC236}">
                <a16:creationId xmlns:a16="http://schemas.microsoft.com/office/drawing/2014/main" id="{93AF01EB-348C-7217-E085-4D8021D1512D}"/>
              </a:ext>
            </a:extLst>
          </p:cNvPr>
          <p:cNvGraphicFramePr>
            <a:graphicFrameLocks noGrp="1"/>
          </p:cNvGraphicFramePr>
          <p:nvPr>
            <p:extLst>
              <p:ext uri="{D42A27DB-BD31-4B8C-83A1-F6EECF244321}">
                <p14:modId xmlns:p14="http://schemas.microsoft.com/office/powerpoint/2010/main" val="2150995391"/>
              </p:ext>
            </p:extLst>
          </p:nvPr>
        </p:nvGraphicFramePr>
        <p:xfrm>
          <a:off x="319873" y="918523"/>
          <a:ext cx="8469007" cy="4045064"/>
        </p:xfrm>
        <a:graphic>
          <a:graphicData uri="http://schemas.openxmlformats.org/drawingml/2006/table">
            <a:tbl>
              <a:tblPr firstRow="1" bandRow="1">
                <a:tableStyleId>{5940675A-B579-460E-94D1-54222C63F5DA}</a:tableStyleId>
              </a:tblPr>
              <a:tblGrid>
                <a:gridCol w="2254285">
                  <a:extLst>
                    <a:ext uri="{9D8B030D-6E8A-4147-A177-3AD203B41FA5}">
                      <a16:colId xmlns:a16="http://schemas.microsoft.com/office/drawing/2014/main" val="187076980"/>
                    </a:ext>
                  </a:extLst>
                </a:gridCol>
                <a:gridCol w="6214722">
                  <a:extLst>
                    <a:ext uri="{9D8B030D-6E8A-4147-A177-3AD203B41FA5}">
                      <a16:colId xmlns:a16="http://schemas.microsoft.com/office/drawing/2014/main" val="195836914"/>
                    </a:ext>
                  </a:extLst>
                </a:gridCol>
              </a:tblGrid>
              <a:tr h="216024">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名称</a:t>
                      </a:r>
                    </a:p>
                  </a:txBody>
                  <a:tcPr>
                    <a:solidFill>
                      <a:srgbClr val="FFFFCC"/>
                    </a:solidFill>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282292408"/>
                  </a:ext>
                </a:extLst>
              </a:tr>
              <a:tr h="288032">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コンソーシアム加盟</a:t>
                      </a:r>
                    </a:p>
                  </a:txBody>
                  <a:tcPr>
                    <a:solidFill>
                      <a:srgbClr val="FFFFCC"/>
                    </a:solidFill>
                  </a:tcPr>
                </a:tc>
                <a:tc>
                  <a:txBody>
                    <a:bodyPr/>
                    <a:lstStyle/>
                    <a:p>
                      <a:r>
                        <a:rPr kumimoji="1" lang="en-US" altLang="ja-JP" sz="1050" dirty="0">
                          <a:solidFill>
                            <a:srgbClr val="0070C0"/>
                          </a:solidFill>
                          <a:latin typeface="BIZ UDPゴシック" panose="020B0400000000000000" pitchFamily="50" charset="-128"/>
                          <a:ea typeface="BIZ UDPゴシック" panose="020B0400000000000000" pitchFamily="50" charset="-128"/>
                        </a:rPr>
                        <a:t>※Sport in Life</a:t>
                      </a:r>
                      <a:r>
                        <a:rPr kumimoji="1" lang="ja-JP" altLang="en-US" sz="1050" dirty="0">
                          <a:solidFill>
                            <a:srgbClr val="0070C0"/>
                          </a:solidFill>
                          <a:latin typeface="BIZ UDPゴシック" panose="020B0400000000000000" pitchFamily="50" charset="-128"/>
                          <a:ea typeface="BIZ UDPゴシック" panose="020B0400000000000000" pitchFamily="50" charset="-128"/>
                        </a:rPr>
                        <a:t>コンソーシアムへの加盟の有無をご記載ください。</a:t>
                      </a:r>
                      <a:endParaRPr kumimoji="1" lang="en-US" altLang="ja-JP" sz="1050" dirty="0">
                        <a:solidFill>
                          <a:srgbClr val="0070C0"/>
                        </a:solidFill>
                        <a:latin typeface="BIZ UDPゴシック" panose="020B0400000000000000" pitchFamily="50" charset="-128"/>
                        <a:ea typeface="BIZ UDPゴシック" panose="020B0400000000000000" pitchFamily="50" charset="-128"/>
                      </a:endParaRPr>
                    </a:p>
                    <a:p>
                      <a:r>
                        <a:rPr kumimoji="1" lang="en-US" altLang="ja-JP" sz="1050" dirty="0">
                          <a:solidFill>
                            <a:srgbClr val="0070C0"/>
                          </a:solidFill>
                          <a:latin typeface="BIZ UDPゴシック" panose="020B0400000000000000" pitchFamily="50" charset="-128"/>
                          <a:ea typeface="BIZ UDPゴシック" panose="020B0400000000000000" pitchFamily="50" charset="-128"/>
                        </a:rPr>
                        <a:t>※</a:t>
                      </a:r>
                      <a:r>
                        <a:rPr kumimoji="1" lang="ja-JP" altLang="en-US" sz="1050" dirty="0">
                          <a:solidFill>
                            <a:srgbClr val="0070C0"/>
                          </a:solidFill>
                          <a:latin typeface="BIZ UDPゴシック" panose="020B0400000000000000" pitchFamily="50" charset="-128"/>
                          <a:ea typeface="BIZ UDPゴシック" panose="020B0400000000000000" pitchFamily="50" charset="-128"/>
                        </a:rPr>
                        <a:t>加盟している場合は、加盟団体</a:t>
                      </a:r>
                      <a:r>
                        <a:rPr kumimoji="1" lang="en-US" altLang="ja-JP" sz="1050" dirty="0">
                          <a:solidFill>
                            <a:srgbClr val="0070C0"/>
                          </a:solidFill>
                          <a:latin typeface="BIZ UDPゴシック" panose="020B0400000000000000" pitchFamily="50" charset="-128"/>
                          <a:ea typeface="BIZ UDPゴシック" panose="020B0400000000000000" pitchFamily="50" charset="-128"/>
                        </a:rPr>
                        <a:t>ID</a:t>
                      </a:r>
                      <a:r>
                        <a:rPr kumimoji="1" lang="ja-JP" altLang="en-US" sz="1050" dirty="0">
                          <a:solidFill>
                            <a:srgbClr val="0070C0"/>
                          </a:solidFill>
                          <a:latin typeface="BIZ UDPゴシック" panose="020B0400000000000000" pitchFamily="50" charset="-128"/>
                          <a:ea typeface="BIZ UDPゴシック" panose="020B0400000000000000" pitchFamily="50" charset="-128"/>
                        </a:rPr>
                        <a:t>をご記載ください。</a:t>
                      </a:r>
                    </a:p>
                  </a:txBody>
                  <a:tcPr/>
                </a:tc>
                <a:extLst>
                  <a:ext uri="{0D108BD9-81ED-4DB2-BD59-A6C34878D82A}">
                    <a16:rowId xmlns:a16="http://schemas.microsoft.com/office/drawing/2014/main" val="1161549658"/>
                  </a:ext>
                </a:extLst>
              </a:tr>
              <a:tr h="288032">
                <a:tc>
                  <a:txBody>
                    <a:bodyPr/>
                    <a:lstStyle/>
                    <a:p>
                      <a:pPr marL="171450" indent="-171450">
                        <a:buFont typeface="Wingdings" panose="05000000000000000000" pitchFamily="2" charset="2"/>
                        <a:buChar char="u"/>
                      </a:pPr>
                      <a:r>
                        <a:rPr kumimoji="1" lang="zh-TW" altLang="en-US" sz="1200" dirty="0">
                          <a:latin typeface="BIZ UDPゴシック" panose="020B0400000000000000" pitchFamily="50" charset="-128"/>
                          <a:ea typeface="BIZ UDPゴシック" panose="020B0400000000000000" pitchFamily="50" charset="-128"/>
                        </a:rPr>
                        <a:t>代表者職･氏名</a:t>
                      </a:r>
                      <a:endParaRPr kumimoji="1" lang="ja-JP" altLang="en-US" sz="1200" dirty="0">
                        <a:latin typeface="BIZ UDPゴシック" panose="020B0400000000000000" pitchFamily="50" charset="-128"/>
                        <a:ea typeface="BIZ UDPゴシック" panose="020B0400000000000000" pitchFamily="50" charset="-128"/>
                      </a:endParaRPr>
                    </a:p>
                  </a:txBody>
                  <a:tcPr>
                    <a:solidFill>
                      <a:srgbClr val="FFFFCC"/>
                    </a:solidFill>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152375736"/>
                  </a:ext>
                </a:extLst>
              </a:tr>
              <a:tr h="360040">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所在地</a:t>
                      </a:r>
                    </a:p>
                  </a:txBody>
                  <a:tcPr>
                    <a:solidFill>
                      <a:srgbClr val="FFFFCC"/>
                    </a:solidFill>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240837410"/>
                  </a:ext>
                </a:extLst>
              </a:tr>
              <a:tr h="288032">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業務内容</a:t>
                      </a:r>
                    </a:p>
                  </a:txBody>
                  <a:tcPr>
                    <a:solidFill>
                      <a:srgbClr val="FFFFCC"/>
                    </a:solidFill>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978941467"/>
                  </a:ext>
                </a:extLst>
              </a:tr>
              <a:tr h="455766">
                <a:tc>
                  <a:txBody>
                    <a:bodyPr/>
                    <a:lstStyle/>
                    <a:p>
                      <a:pPr marL="171450" indent="-171450">
                        <a:buFont typeface="Wingdings" panose="05000000000000000000" pitchFamily="2" charset="2"/>
                        <a:buChar char="u"/>
                      </a:pPr>
                      <a:r>
                        <a:rPr kumimoji="1" lang="en-US" altLang="ja-JP" sz="1200" dirty="0">
                          <a:latin typeface="BIZ UDPゴシック" panose="020B0400000000000000" pitchFamily="50" charset="-128"/>
                          <a:ea typeface="BIZ UDPゴシック" panose="020B0400000000000000" pitchFamily="50" charset="-128"/>
                        </a:rPr>
                        <a:t>PT</a:t>
                      </a:r>
                      <a:r>
                        <a:rPr kumimoji="1" lang="ja-JP" altLang="en-US" sz="1200" dirty="0">
                          <a:latin typeface="BIZ UDPゴシック" panose="020B0400000000000000" pitchFamily="50" charset="-128"/>
                          <a:ea typeface="BIZ UDPゴシック" panose="020B0400000000000000" pitchFamily="50" charset="-128"/>
                        </a:rPr>
                        <a:t>チームにおける役割</a:t>
                      </a:r>
                    </a:p>
                  </a:txBody>
                  <a:tcPr>
                    <a:solidFill>
                      <a:srgbClr val="FFFFCC"/>
                    </a:solidFill>
                  </a:tcPr>
                </a:tc>
                <a:tc>
                  <a:txBody>
                    <a:bodyPr/>
                    <a:lstStyle/>
                    <a:p>
                      <a:r>
                        <a:rPr kumimoji="1" lang="en-US" altLang="ja-JP" sz="1050" dirty="0">
                          <a:solidFill>
                            <a:srgbClr val="0070C0"/>
                          </a:solidFill>
                          <a:latin typeface="BIZ UDPゴシック" panose="020B0400000000000000" pitchFamily="50" charset="-128"/>
                          <a:ea typeface="BIZ UDPゴシック" panose="020B0400000000000000" pitchFamily="50" charset="-128"/>
                        </a:rPr>
                        <a:t>※PT</a:t>
                      </a:r>
                      <a:r>
                        <a:rPr kumimoji="1" lang="ja-JP" altLang="en-US" sz="1050" dirty="0">
                          <a:solidFill>
                            <a:srgbClr val="0070C0"/>
                          </a:solidFill>
                          <a:latin typeface="BIZ UDPゴシック" panose="020B0400000000000000" pitchFamily="50" charset="-128"/>
                          <a:ea typeface="BIZ UDPゴシック" panose="020B0400000000000000" pitchFamily="50" charset="-128"/>
                        </a:rPr>
                        <a:t>における役割は、上記の「事業の実施内容」の記載との整合性に留意し記載してください。</a:t>
                      </a:r>
                      <a:endParaRPr kumimoji="1" lang="en-US" altLang="ja-JP" sz="1050" dirty="0">
                        <a:solidFill>
                          <a:srgbClr val="0070C0"/>
                        </a:solidFill>
                        <a:latin typeface="BIZ UDPゴシック" panose="020B0400000000000000" pitchFamily="50" charset="-128"/>
                        <a:ea typeface="BIZ UDPゴシック" panose="020B0400000000000000" pitchFamily="50" charset="-128"/>
                      </a:endParaRPr>
                    </a:p>
                    <a:p>
                      <a:endParaRPr kumimoji="1" lang="en-US" altLang="ja-JP" sz="1050" dirty="0">
                        <a:solidFill>
                          <a:srgbClr val="0070C0"/>
                        </a:solidFill>
                        <a:latin typeface="BIZ UDPゴシック" panose="020B0400000000000000" pitchFamily="50" charset="-128"/>
                        <a:ea typeface="BIZ UDPゴシック" panose="020B0400000000000000" pitchFamily="50" charset="-128"/>
                      </a:endParaRPr>
                    </a:p>
                    <a:p>
                      <a:endParaRPr kumimoji="1" lang="en-US" altLang="ja-JP" sz="1050" dirty="0">
                        <a:solidFill>
                          <a:srgbClr val="0070C0"/>
                        </a:solidFill>
                        <a:latin typeface="BIZ UDPゴシック" panose="020B0400000000000000" pitchFamily="50" charset="-128"/>
                        <a:ea typeface="BIZ UDPゴシック" panose="020B0400000000000000" pitchFamily="50" charset="-128"/>
                      </a:endParaRPr>
                    </a:p>
                    <a:p>
                      <a:endParaRPr kumimoji="1" lang="en-US" altLang="ja-JP" sz="1050" dirty="0">
                        <a:solidFill>
                          <a:srgbClr val="0070C0"/>
                        </a:solidFill>
                        <a:latin typeface="BIZ UDPゴシック" panose="020B0400000000000000" pitchFamily="50" charset="-128"/>
                        <a:ea typeface="BIZ UDPゴシック" panose="020B0400000000000000" pitchFamily="50" charset="-128"/>
                      </a:endParaRPr>
                    </a:p>
                    <a:p>
                      <a:endParaRPr kumimoji="1" lang="en-US" altLang="ja-JP" sz="1050" dirty="0">
                        <a:solidFill>
                          <a:srgbClr val="0070C0"/>
                        </a:solidFill>
                        <a:latin typeface="BIZ UDPゴシック" panose="020B0400000000000000" pitchFamily="50" charset="-128"/>
                        <a:ea typeface="BIZ UDPゴシック" panose="020B0400000000000000" pitchFamily="50" charset="-128"/>
                      </a:endParaRPr>
                    </a:p>
                    <a:p>
                      <a:endParaRPr kumimoji="1" lang="ja-JP" altLang="en-US" sz="1050" dirty="0">
                        <a:solidFill>
                          <a:srgbClr val="0070C0"/>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135444223"/>
                  </a:ext>
                </a:extLst>
              </a:tr>
              <a:tr h="249711">
                <a:tc>
                  <a:txBody>
                    <a:bodyPr/>
                    <a:lstStyle/>
                    <a:p>
                      <a:pPr marL="171450" indent="-171450">
                        <a:buFont typeface="Wingdings" panose="05000000000000000000" pitchFamily="2" charset="2"/>
                        <a:buChar char="u"/>
                      </a:pPr>
                      <a:r>
                        <a:rPr kumimoji="1" lang="ja-JP" altLang="en-US" sz="1200" dirty="0">
                          <a:latin typeface="BIZ UDPゴシック" panose="020B0400000000000000" pitchFamily="50" charset="-128"/>
                          <a:ea typeface="BIZ UDPゴシック" panose="020B0400000000000000" pitchFamily="50" charset="-128"/>
                        </a:rPr>
                        <a:t>本事業に関連するノウハウ、リソース、ネットワーク等</a:t>
                      </a:r>
                    </a:p>
                  </a:txBody>
                  <a:tcPr>
                    <a:solidFill>
                      <a:srgbClr val="FFFFCC"/>
                    </a:solidFill>
                  </a:tcPr>
                </a:tc>
                <a:tc>
                  <a:txBody>
                    <a:bodyPr/>
                    <a:lstStyle/>
                    <a:p>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387409195"/>
                  </a:ext>
                </a:extLst>
              </a:tr>
            </a:tbl>
          </a:graphicData>
        </a:graphic>
      </p:graphicFrame>
      <p:sp>
        <p:nvSpPr>
          <p:cNvPr id="2" name="正方形/長方形 1">
            <a:extLst>
              <a:ext uri="{FF2B5EF4-FFF2-40B4-BE49-F238E27FC236}">
                <a16:creationId xmlns:a16="http://schemas.microsoft.com/office/drawing/2014/main" id="{8FCC859C-DE6A-508B-E262-A5417B46F5EA}"/>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31153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4"/>
            <a:ext cx="8928992" cy="4464496"/>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５．実施体制</a:t>
            </a:r>
            <a:endParaRPr lang="en-US" altLang="ja-JP" sz="1400" b="1" dirty="0">
              <a:latin typeface="BIZ UDPゴシック" panose="020B0400000000000000" pitchFamily="50" charset="-128"/>
              <a:ea typeface="BIZ UDPゴシック" panose="020B0400000000000000" pitchFamily="50" charset="-128"/>
            </a:endParaRPr>
          </a:p>
          <a:p>
            <a:pPr algn="ctr"/>
            <a:r>
              <a:rPr lang="en-US" altLang="ja-JP" sz="1400" dirty="0">
                <a:solidFill>
                  <a:srgbClr val="C00000"/>
                </a:solidFill>
                <a:latin typeface="BIZ UDPゴシック" panose="020B0400000000000000" pitchFamily="50" charset="-128"/>
                <a:ea typeface="BIZ UDPゴシック" panose="020B0400000000000000" pitchFamily="50" charset="-128"/>
              </a:rPr>
              <a:t>(</a:t>
            </a:r>
            <a:r>
              <a:rPr lang="ja-JP" altLang="en-US" sz="1400" dirty="0">
                <a:solidFill>
                  <a:srgbClr val="C00000"/>
                </a:solidFill>
                <a:latin typeface="BIZ UDPゴシック" panose="020B0400000000000000" pitchFamily="50" charset="-128"/>
                <a:ea typeface="BIZ UDPゴシック" panose="020B0400000000000000" pitchFamily="50" charset="-128"/>
              </a:rPr>
              <a:t>４</a:t>
            </a:r>
            <a:r>
              <a:rPr lang="en-US" altLang="ja-JP" sz="1400" dirty="0">
                <a:solidFill>
                  <a:srgbClr val="C00000"/>
                </a:solidFill>
                <a:latin typeface="BIZ UDPゴシック" panose="020B0400000000000000" pitchFamily="50" charset="-128"/>
                <a:ea typeface="BIZ UDPゴシック" panose="020B0400000000000000" pitchFamily="50" charset="-128"/>
              </a:rPr>
              <a:t>)</a:t>
            </a:r>
            <a:r>
              <a:rPr lang="ja-JP" altLang="en-US" sz="1400" dirty="0">
                <a:solidFill>
                  <a:srgbClr val="C00000"/>
                </a:solidFill>
                <a:latin typeface="BIZ UDPゴシック" panose="020B0400000000000000" pitchFamily="50" charset="-128"/>
                <a:ea typeface="BIZ UDPゴシック" panose="020B0400000000000000" pitchFamily="50" charset="-128"/>
              </a:rPr>
              <a:t>代表団体の事業運営能力について</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13A8547D-9FE2-4F46-05F6-1F90B8B1DD79}"/>
              </a:ext>
            </a:extLst>
          </p:cNvPr>
          <p:cNvSpPr/>
          <p:nvPr/>
        </p:nvSpPr>
        <p:spPr>
          <a:xfrm>
            <a:off x="321494" y="1217588"/>
            <a:ext cx="8568952" cy="253916"/>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代表団体の契約主体として、事業を実施するための適切な財政基盤、経理能力を有していることを記載してください。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正方形/長方形 5">
            <a:extLst>
              <a:ext uri="{FF2B5EF4-FFF2-40B4-BE49-F238E27FC236}">
                <a16:creationId xmlns:a16="http://schemas.microsoft.com/office/drawing/2014/main" id="{188D7D3E-41DB-BFD2-B9AB-2586D0A3CAEC}"/>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BIZ UDPゴシック" panose="020B0400000000000000" pitchFamily="50" charset="-128"/>
                <a:ea typeface="BIZ UDPゴシック" panose="020B0400000000000000" pitchFamily="50" charset="-128"/>
              </a:rPr>
              <a:t>本フォーマット内で</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自由に記載いただいて構いません</a:t>
            </a:r>
            <a:r>
              <a:rPr kumimoji="1" lang="ja-JP" altLang="en-US" sz="900" dirty="0">
                <a:solidFill>
                  <a:srgbClr val="FF0000"/>
                </a:solidFill>
                <a:latin typeface="BIZ UDPゴシック" panose="020B0400000000000000" pitchFamily="50" charset="-128"/>
                <a:ea typeface="BIZ UDPゴシック" panose="020B0400000000000000" pitchFamily="50" charset="-128"/>
              </a:rPr>
              <a:t>が、</a:t>
            </a:r>
            <a:r>
              <a:rPr lang="ja-JP" altLang="en-US" sz="900" u="sng" dirty="0">
                <a:solidFill>
                  <a:srgbClr val="FF0000"/>
                </a:solidFill>
                <a:latin typeface="BIZ UDPゴシック" panose="020B0400000000000000" pitchFamily="50" charset="-128"/>
                <a:ea typeface="BIZ UDPゴシック" panose="020B0400000000000000" pitchFamily="50" charset="-128"/>
              </a:rPr>
              <a:t>下記に示す項目を必ず網羅すると共に、</a:t>
            </a:r>
            <a:endParaRPr lang="en-US" altLang="ja-JP" sz="900" u="sng"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900" u="sng" dirty="0">
                <a:solidFill>
                  <a:srgbClr val="FF0000"/>
                </a:solidFill>
                <a:latin typeface="BIZ UDPゴシック" panose="020B0400000000000000" pitchFamily="50" charset="-128"/>
                <a:ea typeface="BIZ UDPゴシック" panose="020B0400000000000000" pitchFamily="50" charset="-128"/>
              </a:rPr>
              <a:t>各記載項目名（「黄色マーカーの部分）を該当部分に表記ください。</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図表やイメージ画像等も用いて頂いて構いません。青字で記載内容に対する説明文を入れています。</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ページ作成後、本テキストボックス、及び青字の説明文は、削除してください）</a:t>
            </a:r>
          </a:p>
        </p:txBody>
      </p:sp>
      <p:sp>
        <p:nvSpPr>
          <p:cNvPr id="2" name="正方形/長方形 1">
            <a:extLst>
              <a:ext uri="{FF2B5EF4-FFF2-40B4-BE49-F238E27FC236}">
                <a16:creationId xmlns:a16="http://schemas.microsoft.com/office/drawing/2014/main" id="{44C7552A-807C-EB5A-5EAC-9AB5FC605B6F}"/>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30114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8165F-7FB1-C2B9-E356-F494285CE94C}"/>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BC911F92-3A96-E4E8-A6D7-4FA5D6D8283B}"/>
              </a:ext>
            </a:extLst>
          </p:cNvPr>
          <p:cNvSpPr/>
          <p:nvPr/>
        </p:nvSpPr>
        <p:spPr>
          <a:xfrm>
            <a:off x="107504" y="627534"/>
            <a:ext cx="8928992" cy="4464496"/>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67BC66F4-BDB7-95E7-5D8C-E4B2BE245190}"/>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５．実施体制</a:t>
            </a:r>
            <a:endParaRPr lang="en-US" altLang="ja-JP" sz="1400" b="1" dirty="0">
              <a:latin typeface="BIZ UDPゴシック" panose="020B0400000000000000" pitchFamily="50" charset="-128"/>
              <a:ea typeface="BIZ UDPゴシック" panose="020B0400000000000000" pitchFamily="50" charset="-128"/>
            </a:endParaRPr>
          </a:p>
          <a:p>
            <a:pPr algn="ctr"/>
            <a:r>
              <a:rPr lang="en-US" altLang="ja-JP" sz="1400" dirty="0">
                <a:solidFill>
                  <a:srgbClr val="C00000"/>
                </a:solidFill>
                <a:latin typeface="BIZ UDPゴシック" panose="020B0400000000000000" pitchFamily="50" charset="-128"/>
                <a:ea typeface="BIZ UDPゴシック" panose="020B0400000000000000" pitchFamily="50" charset="-128"/>
              </a:rPr>
              <a:t>(</a:t>
            </a:r>
            <a:r>
              <a:rPr lang="ja-JP" altLang="en-US" sz="1400" dirty="0">
                <a:solidFill>
                  <a:srgbClr val="C00000"/>
                </a:solidFill>
                <a:latin typeface="BIZ UDPゴシック" panose="020B0400000000000000" pitchFamily="50" charset="-128"/>
                <a:ea typeface="BIZ UDPゴシック" panose="020B0400000000000000" pitchFamily="50" charset="-128"/>
              </a:rPr>
              <a:t>５</a:t>
            </a:r>
            <a:r>
              <a:rPr lang="en-US" altLang="ja-JP" sz="1400" dirty="0">
                <a:solidFill>
                  <a:srgbClr val="C00000"/>
                </a:solidFill>
                <a:latin typeface="BIZ UDPゴシック" panose="020B0400000000000000" pitchFamily="50" charset="-128"/>
                <a:ea typeface="BIZ UDPゴシック" panose="020B0400000000000000" pitchFamily="50" charset="-128"/>
              </a:rPr>
              <a:t>)</a:t>
            </a:r>
            <a:r>
              <a:rPr lang="ja-JP" altLang="en-US" sz="1400" dirty="0">
                <a:solidFill>
                  <a:srgbClr val="C00000"/>
                </a:solidFill>
                <a:latin typeface="BIZ UDPゴシック" panose="020B0400000000000000" pitchFamily="50" charset="-128"/>
                <a:ea typeface="BIZ UDPゴシック" panose="020B0400000000000000" pitchFamily="50" charset="-128"/>
              </a:rPr>
              <a:t>人員体制</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F108DBF6-6768-ED76-06CB-A3A2EC5386BC}"/>
              </a:ext>
            </a:extLst>
          </p:cNvPr>
          <p:cNvSpPr/>
          <p:nvPr/>
        </p:nvSpPr>
        <p:spPr>
          <a:xfrm>
            <a:off x="321494" y="1217588"/>
            <a:ext cx="8568952" cy="577081"/>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代表団体、その他の</a:t>
            </a:r>
            <a:r>
              <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PT</a:t>
            </a: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構成団体における本事業への従事予定者（プロジェクトメンバー）を記載してください。また、従事予定者の役割分担を記載してください。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a:p>
            <a:pPr marR="0" lvl="0" algn="l" defTabSz="914400" rtl="0" eaLnBrk="1" fontAlgn="auto" latinLnBrk="0" hangingPunct="1">
              <a:lnSpc>
                <a:spcPct val="100000"/>
              </a:lnSpc>
              <a:spcBef>
                <a:spcPts val="0"/>
              </a:spcBef>
              <a:spcAft>
                <a:spcPts val="0"/>
              </a:spcAft>
              <a:buClrTx/>
              <a:buSzTx/>
              <a:tabLst/>
              <a:defRPr/>
            </a:pPr>
            <a:r>
              <a:rPr kumimoji="1" lang="ja-JP" altLang="en-US" sz="1050" i="0" u="none" strike="noStrike" kern="1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1050" i="0" u="none" strike="noStrike" kern="1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050" i="0" u="none" strike="noStrike" kern="1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責任者・管理者、プロジェクトリーダー、経理担当者は代表団体の職員を充ててください。</a:t>
            </a:r>
            <a:endParaRPr kumimoji="1" lang="en-US" altLang="ja-JP" sz="1050" i="0" u="none" strike="noStrike" kern="1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12" name="表 11">
            <a:extLst>
              <a:ext uri="{FF2B5EF4-FFF2-40B4-BE49-F238E27FC236}">
                <a16:creationId xmlns:a16="http://schemas.microsoft.com/office/drawing/2014/main" id="{B0B6F6A2-EB1B-B936-268B-97A6BB997ECE}"/>
              </a:ext>
            </a:extLst>
          </p:cNvPr>
          <p:cNvGraphicFramePr>
            <a:graphicFrameLocks noGrp="1"/>
          </p:cNvGraphicFramePr>
          <p:nvPr>
            <p:extLst>
              <p:ext uri="{D42A27DB-BD31-4B8C-83A1-F6EECF244321}">
                <p14:modId xmlns:p14="http://schemas.microsoft.com/office/powerpoint/2010/main" val="2833292465"/>
              </p:ext>
            </p:extLst>
          </p:nvPr>
        </p:nvGraphicFramePr>
        <p:xfrm>
          <a:off x="337497" y="2571750"/>
          <a:ext cx="8469006" cy="2001376"/>
        </p:xfrm>
        <a:graphic>
          <a:graphicData uri="http://schemas.openxmlformats.org/drawingml/2006/table">
            <a:tbl>
              <a:tblPr firstRow="1" bandRow="1">
                <a:tableStyleId>{5940675A-B579-460E-94D1-54222C63F5DA}</a:tableStyleId>
              </a:tblPr>
              <a:tblGrid>
                <a:gridCol w="1486262">
                  <a:extLst>
                    <a:ext uri="{9D8B030D-6E8A-4147-A177-3AD203B41FA5}">
                      <a16:colId xmlns:a16="http://schemas.microsoft.com/office/drawing/2014/main" val="187076980"/>
                    </a:ext>
                  </a:extLst>
                </a:gridCol>
                <a:gridCol w="1945766">
                  <a:extLst>
                    <a:ext uri="{9D8B030D-6E8A-4147-A177-3AD203B41FA5}">
                      <a16:colId xmlns:a16="http://schemas.microsoft.com/office/drawing/2014/main" val="195836914"/>
                    </a:ext>
                  </a:extLst>
                </a:gridCol>
                <a:gridCol w="2170627">
                  <a:extLst>
                    <a:ext uri="{9D8B030D-6E8A-4147-A177-3AD203B41FA5}">
                      <a16:colId xmlns:a16="http://schemas.microsoft.com/office/drawing/2014/main" val="117813636"/>
                    </a:ext>
                  </a:extLst>
                </a:gridCol>
                <a:gridCol w="2866351">
                  <a:extLst>
                    <a:ext uri="{9D8B030D-6E8A-4147-A177-3AD203B41FA5}">
                      <a16:colId xmlns:a16="http://schemas.microsoft.com/office/drawing/2014/main" val="2816419703"/>
                    </a:ext>
                  </a:extLst>
                </a:gridCol>
              </a:tblGrid>
              <a:tr h="0">
                <a:tc>
                  <a:txBody>
                    <a:bodyPr/>
                    <a:lstStyle/>
                    <a:p>
                      <a:pPr marL="0" indent="0" algn="ctr">
                        <a:buFont typeface="Wingdings" panose="05000000000000000000" pitchFamily="2" charset="2"/>
                        <a:buNone/>
                      </a:pPr>
                      <a:r>
                        <a:rPr kumimoji="1" lang="ja-JP" altLang="en-US" sz="1200" b="1" dirty="0">
                          <a:latin typeface="BIZ UDPゴシック" panose="020B0400000000000000" pitchFamily="50" charset="-128"/>
                          <a:ea typeface="BIZ UDPゴシック" panose="020B0400000000000000" pitchFamily="50" charset="-128"/>
                        </a:rPr>
                        <a:t>ｰ役割ｰ</a:t>
                      </a:r>
                    </a:p>
                  </a:txBody>
                  <a:tcPr>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ｰ所属団体名ｰ</a:t>
                      </a:r>
                    </a:p>
                  </a:txBody>
                  <a:tcPr>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ｰ従事者役職・氏名ｰ</a:t>
                      </a:r>
                    </a:p>
                  </a:txBody>
                  <a:tcPr>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ｰ担当業務ｰ</a:t>
                      </a:r>
                    </a:p>
                  </a:txBody>
                  <a:tcPr>
                    <a:solidFill>
                      <a:srgbClr val="FFFFCC"/>
                    </a:solidFill>
                  </a:tcPr>
                </a:tc>
                <a:extLst>
                  <a:ext uri="{0D108BD9-81ED-4DB2-BD59-A6C34878D82A}">
                    <a16:rowId xmlns:a16="http://schemas.microsoft.com/office/drawing/2014/main" val="4282292408"/>
                  </a:ext>
                </a:extLst>
              </a:tr>
              <a:tr h="288032">
                <a:tc>
                  <a:txBody>
                    <a:bodyPr/>
                    <a:lstStyle/>
                    <a:p>
                      <a:pPr marL="0" indent="0">
                        <a:buFont typeface="Wingdings" panose="05000000000000000000" pitchFamily="2" charset="2"/>
                        <a:buNone/>
                      </a:pPr>
                      <a:r>
                        <a:rPr kumimoji="1" lang="ja-JP" altLang="en-US" sz="1050" dirty="0">
                          <a:latin typeface="BIZ UDPゴシック" panose="020B0400000000000000" pitchFamily="50" charset="-128"/>
                          <a:ea typeface="BIZ UDPゴシック" panose="020B0400000000000000" pitchFamily="50" charset="-128"/>
                        </a:rPr>
                        <a:t>責任者・管理者</a:t>
                      </a:r>
                      <a:endParaRPr kumimoji="1" lang="en-US" altLang="ja-JP" sz="1050" dirty="0">
                        <a:latin typeface="BIZ UDPゴシック" panose="020B0400000000000000" pitchFamily="50" charset="-128"/>
                        <a:ea typeface="BIZ UDPゴシック" panose="020B0400000000000000" pitchFamily="50" charset="-128"/>
                      </a:endParaRPr>
                    </a:p>
                  </a:txBody>
                  <a:tcPr>
                    <a:noFill/>
                  </a:tcPr>
                </a:tc>
                <a:tc>
                  <a:txBody>
                    <a:bodyPr/>
                    <a:lstStyle/>
                    <a:p>
                      <a:endParaRPr kumimoji="1" lang="ja-JP" altLang="en-US" sz="1050" dirty="0">
                        <a:solidFill>
                          <a:srgbClr val="0070C0"/>
                        </a:solidFill>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solidFill>
                          <a:srgbClr val="0070C0"/>
                        </a:solidFill>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solidFill>
                          <a:srgbClr val="0070C0"/>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161549658"/>
                  </a:ext>
                </a:extLst>
              </a:tr>
              <a:tr h="288032">
                <a:tc>
                  <a:txBody>
                    <a:bodyPr/>
                    <a:lstStyle/>
                    <a:p>
                      <a:pPr marL="0" indent="0">
                        <a:buFont typeface="Wingdings" panose="05000000000000000000" pitchFamily="2" charset="2"/>
                        <a:buNone/>
                      </a:pPr>
                      <a:r>
                        <a:rPr kumimoji="1" lang="ja-JP" altLang="en-US" sz="1050" dirty="0">
                          <a:latin typeface="BIZ UDPゴシック" panose="020B0400000000000000" pitchFamily="50" charset="-128"/>
                          <a:ea typeface="BIZ UDPゴシック" panose="020B0400000000000000" pitchFamily="50" charset="-128"/>
                        </a:rPr>
                        <a:t>プロジェクトリーダー</a:t>
                      </a:r>
                    </a:p>
                  </a:txBody>
                  <a:tcPr>
                    <a:noFill/>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152375736"/>
                  </a:ext>
                </a:extLst>
              </a:tr>
              <a:tr h="360040">
                <a:tc>
                  <a:txBody>
                    <a:bodyPr/>
                    <a:lstStyle/>
                    <a:p>
                      <a:pPr marL="0" indent="0">
                        <a:buFont typeface="Wingdings" panose="05000000000000000000" pitchFamily="2" charset="2"/>
                        <a:buNone/>
                      </a:pPr>
                      <a:r>
                        <a:rPr kumimoji="1" lang="ja-JP" altLang="en-US" sz="1050" dirty="0">
                          <a:latin typeface="BIZ UDPゴシック" panose="020B0400000000000000" pitchFamily="50" charset="-128"/>
                          <a:ea typeface="BIZ UDPゴシック" panose="020B0400000000000000" pitchFamily="50" charset="-128"/>
                        </a:rPr>
                        <a:t>プロジェクトメンバー</a:t>
                      </a:r>
                    </a:p>
                  </a:txBody>
                  <a:tcPr>
                    <a:noFill/>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240837410"/>
                  </a:ext>
                </a:extLst>
              </a:tr>
              <a:tr h="288032">
                <a:tc>
                  <a:txBody>
                    <a:bodyPr/>
                    <a:lstStyle/>
                    <a:p>
                      <a:pPr marL="0" indent="0">
                        <a:buFont typeface="Wingdings" panose="05000000000000000000" pitchFamily="2" charset="2"/>
                        <a:buNone/>
                      </a:pPr>
                      <a:r>
                        <a:rPr kumimoji="1" lang="ja-JP" altLang="en-US" sz="1050" dirty="0">
                          <a:latin typeface="BIZ UDPゴシック" panose="020B0400000000000000" pitchFamily="50" charset="-128"/>
                          <a:ea typeface="BIZ UDPゴシック" panose="020B0400000000000000" pitchFamily="50" charset="-128"/>
                        </a:rPr>
                        <a:t>プロジェクトメンバー</a:t>
                      </a:r>
                    </a:p>
                  </a:txBody>
                  <a:tcPr>
                    <a:noFill/>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978941467"/>
                  </a:ext>
                </a:extLst>
              </a:tr>
              <a:tr h="249711">
                <a:tc>
                  <a:txBody>
                    <a:bodyPr/>
                    <a:lstStyle/>
                    <a:p>
                      <a:pPr marL="0" indent="0">
                        <a:buFont typeface="Wingdings" panose="05000000000000000000" pitchFamily="2" charset="2"/>
                        <a:buNone/>
                      </a:pPr>
                      <a:r>
                        <a:rPr kumimoji="1" lang="ja-JP" altLang="en-US" sz="1050" dirty="0">
                          <a:latin typeface="BIZ UDPゴシック" panose="020B0400000000000000" pitchFamily="50" charset="-128"/>
                          <a:ea typeface="BIZ UDPゴシック" panose="020B0400000000000000" pitchFamily="50" charset="-128"/>
                        </a:rPr>
                        <a:t>経理担当者</a:t>
                      </a:r>
                    </a:p>
                  </a:txBody>
                  <a:tcPr>
                    <a:noFill/>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387409195"/>
                  </a:ext>
                </a:extLst>
              </a:tr>
              <a:tr h="249711">
                <a:tc>
                  <a:txBody>
                    <a:bodyPr/>
                    <a:lstStyle/>
                    <a:p>
                      <a:pPr marL="0" indent="0">
                        <a:buFont typeface="Wingdings" panose="05000000000000000000" pitchFamily="2" charset="2"/>
                        <a:buNone/>
                      </a:pPr>
                      <a:r>
                        <a:rPr kumimoji="1" lang="en-US" altLang="ja-JP" sz="1050" dirty="0">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a:noFill/>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871367562"/>
                  </a:ext>
                </a:extLst>
              </a:tr>
            </a:tbl>
          </a:graphicData>
        </a:graphic>
      </p:graphicFrame>
      <p:sp>
        <p:nvSpPr>
          <p:cNvPr id="4" name="正方形/長方形 3">
            <a:extLst>
              <a:ext uri="{FF2B5EF4-FFF2-40B4-BE49-F238E27FC236}">
                <a16:creationId xmlns:a16="http://schemas.microsoft.com/office/drawing/2014/main" id="{43AF7050-487B-4FE8-D6CA-405416199AE1}"/>
              </a:ext>
            </a:extLst>
          </p:cNvPr>
          <p:cNvSpPr/>
          <p:nvPr/>
        </p:nvSpPr>
        <p:spPr>
          <a:xfrm>
            <a:off x="321494" y="2112794"/>
            <a:ext cx="8568952"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○従事予定者の役割分担の記載例</a:t>
            </a:r>
            <a:endParaRPr kumimoji="1" lang="en-US" altLang="ja-JP" sz="1200" b="1" i="0" u="none" strike="noStrike" kern="1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17D23C13-A545-14C5-8128-86977CD23D71}"/>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BIZ UDPゴシック" panose="020B0400000000000000" pitchFamily="50" charset="-128"/>
                <a:ea typeface="BIZ UDPゴシック" panose="020B0400000000000000" pitchFamily="50" charset="-128"/>
              </a:rPr>
              <a:t>本フォーマット内で</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自由に記載いただいて構いません</a:t>
            </a:r>
            <a:r>
              <a:rPr kumimoji="1" lang="ja-JP" altLang="en-US" sz="900" dirty="0">
                <a:solidFill>
                  <a:srgbClr val="FF0000"/>
                </a:solidFill>
                <a:latin typeface="BIZ UDPゴシック" panose="020B0400000000000000" pitchFamily="50" charset="-128"/>
                <a:ea typeface="BIZ UDPゴシック" panose="020B0400000000000000" pitchFamily="50" charset="-128"/>
              </a:rPr>
              <a:t>が、</a:t>
            </a:r>
            <a:r>
              <a:rPr lang="ja-JP" altLang="en-US" sz="900" u="sng" dirty="0">
                <a:solidFill>
                  <a:srgbClr val="FF0000"/>
                </a:solidFill>
                <a:latin typeface="BIZ UDPゴシック" panose="020B0400000000000000" pitchFamily="50" charset="-128"/>
                <a:ea typeface="BIZ UDPゴシック" panose="020B0400000000000000" pitchFamily="50" charset="-128"/>
              </a:rPr>
              <a:t>下記に示す項目を必ず網羅すると共に、</a:t>
            </a:r>
            <a:endParaRPr lang="en-US" altLang="ja-JP" sz="900" u="sng"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900" u="sng" dirty="0">
                <a:solidFill>
                  <a:srgbClr val="FF0000"/>
                </a:solidFill>
                <a:latin typeface="BIZ UDPゴシック" panose="020B0400000000000000" pitchFamily="50" charset="-128"/>
                <a:ea typeface="BIZ UDPゴシック" panose="020B0400000000000000" pitchFamily="50" charset="-128"/>
              </a:rPr>
              <a:t>各記載項目名（「黄色マーカーの部分）を該当部分に表記ください。</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図表やイメージ画像等も用いて頂いて構いません。青字で記載内容に対する説明文を入れています。</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ページ作成後、本テキストボックス、及び青字の説明文は、削除してください）</a:t>
            </a:r>
          </a:p>
        </p:txBody>
      </p:sp>
      <p:sp>
        <p:nvSpPr>
          <p:cNvPr id="2" name="正方形/長方形 1">
            <a:extLst>
              <a:ext uri="{FF2B5EF4-FFF2-40B4-BE49-F238E27FC236}">
                <a16:creationId xmlns:a16="http://schemas.microsoft.com/office/drawing/2014/main" id="{D2A78970-29F9-A6BF-3D47-792E5EE04394}"/>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68105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7504" y="51470"/>
            <a:ext cx="8928992" cy="923330"/>
          </a:xfrm>
          <a:prstGeom prst="rect">
            <a:avLst/>
          </a:prstGeom>
          <a:ln>
            <a:solidFill>
              <a:srgbClr val="FFC000"/>
            </a:solidFill>
          </a:ln>
        </p:spPr>
        <p:txBody>
          <a:bodyPr wrap="square">
            <a:spAutoFit/>
          </a:bodyPr>
          <a:lstStyle/>
          <a:p>
            <a:pPr algn="ctr"/>
            <a:r>
              <a:rPr lang="ja-JP" altLang="en-US" b="1" dirty="0">
                <a:latin typeface="BIZ UDPゴシック" panose="020B0400000000000000" pitchFamily="50" charset="-128"/>
                <a:ea typeface="BIZ UDPゴシック" panose="020B0400000000000000" pitchFamily="50" charset="-128"/>
              </a:rPr>
              <a:t>令和７年度　</a:t>
            </a:r>
            <a:r>
              <a:rPr lang="en-US" altLang="ja-JP" b="1" dirty="0">
                <a:latin typeface="BIZ UDPゴシック" panose="020B0400000000000000" pitchFamily="50" charset="-128"/>
                <a:ea typeface="BIZ UDPゴシック" panose="020B0400000000000000" pitchFamily="50" charset="-128"/>
              </a:rPr>
              <a:t>Sport in Life</a:t>
            </a:r>
            <a:r>
              <a:rPr lang="ja-JP" altLang="en-US" b="1" dirty="0">
                <a:latin typeface="BIZ UDPゴシック" panose="020B0400000000000000" pitchFamily="50" charset="-128"/>
                <a:ea typeface="BIZ UDPゴシック" panose="020B0400000000000000" pitchFamily="50" charset="-128"/>
              </a:rPr>
              <a:t>推進プロジェクト</a:t>
            </a:r>
            <a:endParaRPr lang="en-US" altLang="ja-JP" b="1" dirty="0">
              <a:latin typeface="BIZ UDPゴシック" panose="020B0400000000000000" pitchFamily="50" charset="-128"/>
              <a:ea typeface="BIZ UDPゴシック" panose="020B0400000000000000" pitchFamily="50" charset="-128"/>
            </a:endParaRPr>
          </a:p>
          <a:p>
            <a:pPr algn="ctr"/>
            <a:r>
              <a:rPr lang="en-US" altLang="ja-JP" b="1" dirty="0">
                <a:latin typeface="BIZ UDPゴシック" panose="020B0400000000000000" pitchFamily="50" charset="-128"/>
                <a:ea typeface="BIZ UDPゴシック" panose="020B0400000000000000" pitchFamily="50" charset="-128"/>
              </a:rPr>
              <a:t>(</a:t>
            </a:r>
            <a:r>
              <a:rPr lang="ja-JP" altLang="en-US" b="1" dirty="0">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b="1" dirty="0">
                <a:latin typeface="BIZ UDPゴシック" panose="020B0400000000000000" pitchFamily="50" charset="-128"/>
                <a:ea typeface="BIZ UDPゴシック" panose="020B0400000000000000" pitchFamily="50" charset="-128"/>
              </a:rPr>
              <a:t>)</a:t>
            </a:r>
          </a:p>
          <a:p>
            <a:pPr algn="ctr"/>
            <a:r>
              <a:rPr lang="en-US" altLang="ja-JP" b="1" dirty="0">
                <a:latin typeface="BIZ UDPゴシック" panose="020B0400000000000000" pitchFamily="50" charset="-128"/>
                <a:ea typeface="BIZ UDPゴシック" panose="020B0400000000000000" pitchFamily="50" charset="-128"/>
              </a:rPr>
              <a:t>【</a:t>
            </a:r>
            <a:r>
              <a:rPr lang="ja-JP" altLang="en-US" b="1" dirty="0">
                <a:latin typeface="BIZ UDPゴシック" panose="020B0400000000000000" pitchFamily="50" charset="-128"/>
                <a:ea typeface="BIZ UDPゴシック" panose="020B0400000000000000" pitchFamily="50" charset="-128"/>
              </a:rPr>
              <a:t>企画提案書</a:t>
            </a:r>
            <a:r>
              <a:rPr lang="en-US" altLang="ja-JP" b="1" dirty="0">
                <a:latin typeface="BIZ UDPゴシック" panose="020B0400000000000000" pitchFamily="50" charset="-128"/>
                <a:ea typeface="BIZ UDPゴシック" panose="020B0400000000000000" pitchFamily="50" charset="-128"/>
              </a:rPr>
              <a:t>】(PowerPoint</a:t>
            </a:r>
            <a:r>
              <a:rPr lang="ja-JP" altLang="en-US" b="1" dirty="0">
                <a:latin typeface="BIZ UDPゴシック" panose="020B0400000000000000" pitchFamily="50" charset="-128"/>
                <a:ea typeface="BIZ UDPゴシック" panose="020B0400000000000000" pitchFamily="50" charset="-128"/>
              </a:rPr>
              <a:t>版</a:t>
            </a:r>
            <a:r>
              <a:rPr lang="en-US" altLang="ja-JP" b="1" dirty="0">
                <a:latin typeface="BIZ UDPゴシック" panose="020B0400000000000000" pitchFamily="50" charset="-128"/>
                <a:ea typeface="BIZ UDPゴシック" panose="020B0400000000000000" pitchFamily="50" charset="-128"/>
              </a:rPr>
              <a:t>)</a:t>
            </a:r>
            <a:endParaRPr lang="ja-JP" altLang="en-US" b="1" dirty="0">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124756" y="1042331"/>
            <a:ext cx="2664296" cy="369332"/>
          </a:xfrm>
          <a:prstGeom prst="rect">
            <a:avLst/>
          </a:prstGeom>
          <a:solidFill>
            <a:srgbClr val="FFC000"/>
          </a:solidFill>
          <a:ln w="19050">
            <a:solidFill>
              <a:srgbClr val="FFC000"/>
            </a:solidFill>
          </a:ln>
        </p:spPr>
        <p:txBody>
          <a:bodyPr wrap="square">
            <a:spAutoFit/>
          </a:bodyPr>
          <a:lstStyle/>
          <a:p>
            <a:r>
              <a:rPr lang="ja-JP" altLang="en-US" b="1" dirty="0">
                <a:solidFill>
                  <a:schemeClr val="bg1"/>
                </a:solidFill>
                <a:latin typeface="BIZ UDPゴシック" panose="020B0400000000000000" pitchFamily="50" charset="-128"/>
                <a:ea typeface="BIZ UDPゴシック" panose="020B0400000000000000" pitchFamily="50" charset="-128"/>
              </a:rPr>
              <a:t>代表団体名</a:t>
            </a:r>
          </a:p>
        </p:txBody>
      </p:sp>
      <p:sp>
        <p:nvSpPr>
          <p:cNvPr id="5" name="正方形/長方形 4"/>
          <p:cNvSpPr/>
          <p:nvPr/>
        </p:nvSpPr>
        <p:spPr>
          <a:xfrm>
            <a:off x="2789052" y="1042330"/>
            <a:ext cx="6247444" cy="369332"/>
          </a:xfrm>
          <a:prstGeom prst="rect">
            <a:avLst/>
          </a:prstGeom>
          <a:noFill/>
          <a:ln w="19050">
            <a:solidFill>
              <a:srgbClr val="FFC000"/>
            </a:solidFill>
          </a:ln>
        </p:spPr>
        <p:txBody>
          <a:bodyPr wrap="square">
            <a:spAutoFit/>
          </a:bodyPr>
          <a:lstStyle/>
          <a:p>
            <a:endParaRPr lang="en-US" altLang="ja-JP" b="1"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124756" y="3891701"/>
            <a:ext cx="8911740" cy="1200329"/>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記載にあたって</a:t>
            </a:r>
            <a:r>
              <a:rPr lang="ja-JP" altLang="en-US" sz="1200" dirty="0">
                <a:solidFill>
                  <a:schemeClr val="tx1"/>
                </a:solidFill>
                <a:latin typeface="BIZ UDPゴシック" panose="020B0400000000000000" pitchFamily="50" charset="-128"/>
                <a:ea typeface="BIZ UDPゴシック" panose="020B0400000000000000" pitchFamily="50" charset="-128"/>
              </a:rPr>
              <a:t>の</a:t>
            </a:r>
            <a:r>
              <a:rPr kumimoji="1" lang="ja-JP" altLang="en-US" sz="1200" dirty="0">
                <a:solidFill>
                  <a:schemeClr val="tx1"/>
                </a:solidFill>
                <a:latin typeface="BIZ UDPゴシック" panose="020B0400000000000000" pitchFamily="50" charset="-128"/>
                <a:ea typeface="BIZ UDPゴシック" panose="020B0400000000000000" pitchFamily="50" charset="-128"/>
              </a:rPr>
              <a:t>留意事項</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・公募要領を参照のうえ、作成ください。</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・必要に応じてページ雛形をコピーし、各セクションのページ数上限を遵守して作成してください。</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・図表、写真等を用い、視覚的に</a:t>
            </a:r>
            <a:r>
              <a:rPr kumimoji="1" lang="ja-JP" altLang="en-US" sz="1200" dirty="0">
                <a:solidFill>
                  <a:schemeClr val="tx1"/>
                </a:solidFill>
                <a:latin typeface="BIZ UDPゴシック" panose="020B0400000000000000" pitchFamily="50" charset="-128"/>
                <a:ea typeface="BIZ UDPゴシック" panose="020B0400000000000000" pitchFamily="50" charset="-128"/>
              </a:rPr>
              <a:t>わかりやすく表現してください。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・フォントサイズは</a:t>
            </a:r>
            <a:r>
              <a:rPr lang="en-US" altLang="ja-JP" sz="1200" dirty="0">
                <a:solidFill>
                  <a:schemeClr val="tx1"/>
                </a:solidFill>
                <a:latin typeface="BIZ UDPゴシック" panose="020B0400000000000000" pitchFamily="50" charset="-128"/>
                <a:ea typeface="BIZ UDPゴシック" panose="020B0400000000000000" pitchFamily="50" charset="-128"/>
              </a:rPr>
              <a:t>10.5</a:t>
            </a:r>
            <a:r>
              <a:rPr kumimoji="1" lang="en-US" altLang="ja-JP" sz="1200" dirty="0">
                <a:solidFill>
                  <a:schemeClr val="tx1"/>
                </a:solidFill>
                <a:latin typeface="BIZ UDPゴシック" panose="020B0400000000000000" pitchFamily="50" charset="-128"/>
                <a:ea typeface="BIZ UDPゴシック" panose="020B0400000000000000" pitchFamily="50" charset="-128"/>
              </a:rPr>
              <a:t>pt</a:t>
            </a:r>
            <a:r>
              <a:rPr kumimoji="1" lang="ja-JP" altLang="en-US" sz="1200" dirty="0">
                <a:solidFill>
                  <a:schemeClr val="tx1"/>
                </a:solidFill>
                <a:latin typeface="BIZ UDPゴシック" panose="020B0400000000000000" pitchFamily="50" charset="-128"/>
                <a:ea typeface="BIZ UDPゴシック" panose="020B0400000000000000" pitchFamily="50" charset="-128"/>
              </a:rPr>
              <a:t>以上で記載ください。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（引用する図表等のフォントサイズはこの限りではありませんが、可能な限り見やすく表現してください。）</a:t>
            </a:r>
          </a:p>
        </p:txBody>
      </p:sp>
      <p:graphicFrame>
        <p:nvGraphicFramePr>
          <p:cNvPr id="10" name="表 9">
            <a:extLst>
              <a:ext uri="{FF2B5EF4-FFF2-40B4-BE49-F238E27FC236}">
                <a16:creationId xmlns:a16="http://schemas.microsoft.com/office/drawing/2014/main" id="{E589C6C6-6FAC-7D39-B5F7-8684183EF23C}"/>
              </a:ext>
            </a:extLst>
          </p:cNvPr>
          <p:cNvGraphicFramePr>
            <a:graphicFrameLocks noGrp="1"/>
          </p:cNvGraphicFramePr>
          <p:nvPr>
            <p:extLst>
              <p:ext uri="{D42A27DB-BD31-4B8C-83A1-F6EECF244321}">
                <p14:modId xmlns:p14="http://schemas.microsoft.com/office/powerpoint/2010/main" val="877219521"/>
              </p:ext>
            </p:extLst>
          </p:nvPr>
        </p:nvGraphicFramePr>
        <p:xfrm>
          <a:off x="124756" y="1880548"/>
          <a:ext cx="8911740" cy="1965960"/>
        </p:xfrm>
        <a:graphic>
          <a:graphicData uri="http://schemas.openxmlformats.org/drawingml/2006/table">
            <a:tbl>
              <a:tblPr firstRow="1" bandRow="1">
                <a:tableStyleId>{5C22544A-7EE6-4342-B048-85BDC9FD1C3A}</a:tableStyleId>
              </a:tblPr>
              <a:tblGrid>
                <a:gridCol w="670288">
                  <a:extLst>
                    <a:ext uri="{9D8B030D-6E8A-4147-A177-3AD203B41FA5}">
                      <a16:colId xmlns:a16="http://schemas.microsoft.com/office/drawing/2014/main" val="1520564726"/>
                    </a:ext>
                  </a:extLst>
                </a:gridCol>
                <a:gridCol w="968644">
                  <a:extLst>
                    <a:ext uri="{9D8B030D-6E8A-4147-A177-3AD203B41FA5}">
                      <a16:colId xmlns:a16="http://schemas.microsoft.com/office/drawing/2014/main" val="4203617011"/>
                    </a:ext>
                  </a:extLst>
                </a:gridCol>
                <a:gridCol w="7272808">
                  <a:extLst>
                    <a:ext uri="{9D8B030D-6E8A-4147-A177-3AD203B41FA5}">
                      <a16:colId xmlns:a16="http://schemas.microsoft.com/office/drawing/2014/main" val="338696399"/>
                    </a:ext>
                  </a:extLst>
                </a:gridCol>
              </a:tblGrid>
              <a:tr h="370840">
                <a:tc>
                  <a:txBody>
                    <a:bodyPr/>
                    <a:lstStyle/>
                    <a:p>
                      <a:pPr algn="ct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BIZ UDPゴシック" panose="020B0400000000000000" pitchFamily="50" charset="-128"/>
                          <a:ea typeface="BIZ UDPゴシック" panose="020B0400000000000000" pitchFamily="50" charset="-128"/>
                        </a:rPr>
                        <a:t>テーマ（ア）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dirty="0">
                          <a:solidFill>
                            <a:schemeClr val="tx1"/>
                          </a:solidFill>
                          <a:latin typeface="BIZ UDPゴシック" panose="020B0400000000000000" pitchFamily="50" charset="-128"/>
                          <a:ea typeface="BIZ UDPゴシック" panose="020B0400000000000000" pitchFamily="50" charset="-128"/>
                        </a:rPr>
                        <a:t>身体のうち内蔵器や呼吸・循環器、内分泌・代謝系等を定期的な健康診断でチェックするように、運動器を「セルフチェック」を用いて定期的にチェックすることを、健康診断と連動して実施する又は健康診断のような形態で別途実施するモデ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516833"/>
                  </a:ext>
                </a:extLst>
              </a:tr>
              <a:tr h="370840">
                <a:tc>
                  <a:txBody>
                    <a:bodyPr/>
                    <a:lstStyle/>
                    <a:p>
                      <a:pPr algn="ct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BIZ UDPゴシック" panose="020B0400000000000000" pitchFamily="50" charset="-128"/>
                          <a:ea typeface="BIZ UDPゴシック" panose="020B0400000000000000" pitchFamily="50" charset="-128"/>
                        </a:rPr>
                        <a:t>テーマ（イ）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dirty="0">
                          <a:solidFill>
                            <a:schemeClr val="tx1"/>
                          </a:solidFill>
                          <a:latin typeface="BIZ UDPゴシック" panose="020B0400000000000000" pitchFamily="50" charset="-128"/>
                          <a:ea typeface="BIZ UDPゴシック" panose="020B0400000000000000" pitchFamily="50" charset="-128"/>
                        </a:rPr>
                        <a:t>フィットネスジム等において、身体のパフォーマンスを体力測定等によりチェックするように、運動器を「セルフチェック」を用いてチェックすることを、体力測定等と連動して実施する又は別途実施するとともに、「セルフチェック」の結果に応じた「改善エクササイズ」を併せ実施するモデ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4970607"/>
                  </a:ext>
                </a:extLst>
              </a:tr>
              <a:tr h="370840">
                <a:tc>
                  <a:txBody>
                    <a:bodyPr/>
                    <a:lstStyle/>
                    <a:p>
                      <a:pPr algn="ct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BIZ UDPゴシック" panose="020B0400000000000000" pitchFamily="50" charset="-128"/>
                          <a:ea typeface="BIZ UDPゴシック" panose="020B0400000000000000" pitchFamily="50" charset="-128"/>
                        </a:rPr>
                        <a:t>テーマ（ウ）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dirty="0">
                          <a:solidFill>
                            <a:schemeClr val="tx1"/>
                          </a:solidFill>
                          <a:latin typeface="BIZ UDPゴシック" panose="020B0400000000000000" pitchFamily="50" charset="-128"/>
                          <a:ea typeface="BIZ UDPゴシック" panose="020B0400000000000000" pitchFamily="50" charset="-128"/>
                        </a:rPr>
                        <a:t>参加人数の多いスポーツ大会やイベント、実施頻度の多いスポーツ教室や部活動、サークル活動等において、準備体操や整理体操等の一環として「セルフチェック」「改善エクササイズ」の一部を組み入れて実施するモデ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1145110"/>
                  </a:ext>
                </a:extLst>
              </a:tr>
              <a:tr h="370840">
                <a:tc>
                  <a:txBody>
                    <a:bodyPr/>
                    <a:lstStyle/>
                    <a:p>
                      <a:pPr algn="ct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BIZ UDPゴシック" panose="020B0400000000000000" pitchFamily="50" charset="-128"/>
                          <a:ea typeface="BIZ UDPゴシック" panose="020B0400000000000000" pitchFamily="50" charset="-128"/>
                        </a:rPr>
                        <a:t>テーマ（エ）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例えば運輸・配送業であればトラックドライバーや航空機の客室乗務員など、身体の部位に可動性や筋力、バランス等の機能低下が起こりうる場合に、「セルフチェック」を用いて運動器を毎月１回以上チェックし、「セルフチェック」の結果に応じた「改善エクササイズ」を毎日又は数日おきに実施するモデ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5221290"/>
                  </a:ext>
                </a:extLst>
              </a:tr>
            </a:tbl>
          </a:graphicData>
        </a:graphic>
      </p:graphicFrame>
      <p:sp>
        <p:nvSpPr>
          <p:cNvPr id="2" name="正方形/長方形 1">
            <a:extLst>
              <a:ext uri="{FF2B5EF4-FFF2-40B4-BE49-F238E27FC236}">
                <a16:creationId xmlns:a16="http://schemas.microsoft.com/office/drawing/2014/main" id="{675429BF-DFA6-7EBA-9641-C065623E9B36}"/>
              </a:ext>
            </a:extLst>
          </p:cNvPr>
          <p:cNvSpPr/>
          <p:nvPr/>
        </p:nvSpPr>
        <p:spPr>
          <a:xfrm>
            <a:off x="124756" y="1494630"/>
            <a:ext cx="2664296" cy="369332"/>
          </a:xfrm>
          <a:prstGeom prst="rect">
            <a:avLst/>
          </a:prstGeom>
          <a:solidFill>
            <a:srgbClr val="FFC000"/>
          </a:solidFill>
          <a:ln w="19050">
            <a:solidFill>
              <a:srgbClr val="FFC000"/>
            </a:solidFill>
          </a:ln>
        </p:spPr>
        <p:txBody>
          <a:bodyPr wrap="square">
            <a:spAutoFit/>
          </a:bodyPr>
          <a:lstStyle/>
          <a:p>
            <a:r>
              <a:rPr lang="ja-JP" altLang="en-US" b="1" dirty="0">
                <a:solidFill>
                  <a:schemeClr val="bg1"/>
                </a:solidFill>
              </a:rPr>
              <a:t>応募区分</a:t>
            </a:r>
            <a:endParaRPr lang="en-US" altLang="ja-JP" b="1" dirty="0">
              <a:solidFill>
                <a:schemeClr val="bg1"/>
              </a:solidFill>
            </a:endParaRPr>
          </a:p>
        </p:txBody>
      </p:sp>
      <p:sp>
        <p:nvSpPr>
          <p:cNvPr id="11" name="正方形/長方形 10">
            <a:extLst>
              <a:ext uri="{FF2B5EF4-FFF2-40B4-BE49-F238E27FC236}">
                <a16:creationId xmlns:a16="http://schemas.microsoft.com/office/drawing/2014/main" id="{BB8FF887-59B8-564F-2EE7-3095AF456C7F}"/>
              </a:ext>
            </a:extLst>
          </p:cNvPr>
          <p:cNvSpPr/>
          <p:nvPr/>
        </p:nvSpPr>
        <p:spPr>
          <a:xfrm>
            <a:off x="2789052" y="1524145"/>
            <a:ext cx="4994694" cy="307777"/>
          </a:xfrm>
          <a:prstGeom prst="rect">
            <a:avLst/>
          </a:prstGeom>
          <a:noFill/>
          <a:ln w="19050">
            <a:noFill/>
          </a:ln>
        </p:spPr>
        <p:txBody>
          <a:bodyPr wrap="square">
            <a:spAutoFit/>
          </a:bodyPr>
          <a:lstStyle/>
          <a:p>
            <a:r>
              <a:rPr lang="en-US" altLang="ja-JP" sz="1400" b="1" dirty="0">
                <a:solidFill>
                  <a:srgbClr val="FF0000"/>
                </a:solidFill>
                <a:latin typeface="BIZ UDPゴシック" panose="020B0400000000000000" pitchFamily="50" charset="-128"/>
                <a:ea typeface="BIZ UDPゴシック" panose="020B0400000000000000" pitchFamily="50" charset="-128"/>
              </a:rPr>
              <a:t>※</a:t>
            </a:r>
            <a:r>
              <a:rPr lang="ja-JP" altLang="en-US" sz="1400" b="1" dirty="0">
                <a:solidFill>
                  <a:srgbClr val="FF0000"/>
                </a:solidFill>
                <a:latin typeface="BIZ UDPゴシック" panose="020B0400000000000000" pitchFamily="50" charset="-128"/>
                <a:ea typeface="BIZ UDPゴシック" panose="020B0400000000000000" pitchFamily="50" charset="-128"/>
              </a:rPr>
              <a:t>以下の中から１つ選択し「〇（マル）」を記入してください。</a:t>
            </a:r>
            <a:endParaRPr lang="en-US" altLang="ja-JP" sz="1400" b="1"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90599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4"/>
            <a:ext cx="8928992" cy="4479158"/>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本事業の概要</a:t>
            </a:r>
            <a:endParaRPr lang="en-US" altLang="ja-JP" sz="1400" b="1" dirty="0">
              <a:latin typeface="BIZ UDPゴシック" panose="020B0400000000000000" pitchFamily="50" charset="-128"/>
              <a:ea typeface="BIZ UDPゴシック" panose="020B0400000000000000" pitchFamily="50" charset="-128"/>
            </a:endParaRPr>
          </a:p>
          <a:p>
            <a:pPr algn="ctr"/>
            <a:r>
              <a:rPr lang="ja-JP" altLang="en-US" sz="1400" dirty="0">
                <a:solidFill>
                  <a:srgbClr val="C00000"/>
                </a:solidFill>
                <a:latin typeface="BIZ UDPゴシック" panose="020B0400000000000000" pitchFamily="50" charset="-128"/>
                <a:ea typeface="BIZ UDPゴシック" panose="020B0400000000000000" pitchFamily="50" charset="-128"/>
              </a:rPr>
              <a:t>（ページ上限枚数：１枚）</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2B2AB8C9-9307-44A8-B1BC-E4269F6F7F6A}"/>
              </a:ext>
            </a:extLst>
          </p:cNvPr>
          <p:cNvSpPr/>
          <p:nvPr/>
        </p:nvSpPr>
        <p:spPr>
          <a:xfrm>
            <a:off x="323528" y="1275606"/>
            <a:ext cx="8568952" cy="3854901"/>
          </a:xfrm>
          <a:prstGeom prst="rect">
            <a:avLst/>
          </a:prstGeom>
        </p:spPr>
        <p:txBody>
          <a:bodyPr wrap="square">
            <a:spAutoFit/>
          </a:bodyPr>
          <a:lstStyle/>
          <a:p>
            <a:r>
              <a:rPr lang="ja-JP" altLang="en-US" sz="1200" b="1" dirty="0">
                <a:highlight>
                  <a:srgbClr val="FFFF00"/>
                </a:highlight>
                <a:latin typeface="BIZ UDPゴシック" panose="020B0400000000000000" pitchFamily="50" charset="-128"/>
                <a:ea typeface="BIZ UDPゴシック" panose="020B0400000000000000" pitchFamily="50" charset="-128"/>
              </a:rPr>
              <a:t>■　提案団体名</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kern="100" dirty="0">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① </a:t>
            </a:r>
            <a:r>
              <a:rPr lang="ja-JP" altLang="en-US" sz="1200" b="1" dirty="0">
                <a:highlight>
                  <a:srgbClr val="FFFF00"/>
                </a:highlight>
                <a:latin typeface="BIZ UDPゴシック" panose="020B0400000000000000" pitchFamily="50" charset="-128"/>
                <a:ea typeface="BIZ UDPゴシック" panose="020B0400000000000000" pitchFamily="50" charset="-128"/>
              </a:rPr>
              <a:t>代表団体名</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50" dirty="0">
                <a:solidFill>
                  <a:srgbClr val="0070C0"/>
                </a:solidFill>
                <a:latin typeface="BIZ UDPゴシック" panose="020B0400000000000000" pitchFamily="50" charset="-128"/>
                <a:ea typeface="BIZ UDPゴシック" panose="020B0400000000000000" pitchFamily="50" charset="-128"/>
              </a:rPr>
              <a:t>代表団体の正式名称を記載してください。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kern="100" dirty="0">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② </a:t>
            </a:r>
            <a:r>
              <a:rPr lang="ja-JP" altLang="en-US" sz="1200" b="1" dirty="0">
                <a:highlight>
                  <a:srgbClr val="FFFF00"/>
                </a:highlight>
                <a:latin typeface="BIZ UDPゴシック" panose="020B0400000000000000" pitchFamily="50" charset="-128"/>
                <a:ea typeface="BIZ UDPゴシック" panose="020B0400000000000000" pitchFamily="50" charset="-128"/>
              </a:rPr>
              <a:t>構成団体名</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全構成団体の正式名称を記載してください。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a:defRPr/>
            </a:pPr>
            <a:r>
              <a:rPr lang="ja-JP" altLang="en-US" sz="1200" b="1" dirty="0">
                <a:highlight>
                  <a:srgbClr val="FFFF00"/>
                </a:highlight>
                <a:latin typeface="BIZ UDPゴシック" panose="020B0400000000000000" pitchFamily="50" charset="-128"/>
                <a:ea typeface="BIZ UDPゴシック" panose="020B0400000000000000" pitchFamily="50" charset="-128"/>
              </a:rPr>
              <a:t>■　事業の実施概要</a:t>
            </a:r>
            <a:endParaRPr lang="en-US" altLang="ja-JP" sz="12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kern="100" dirty="0">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① </a:t>
            </a:r>
            <a:r>
              <a:rPr lang="ja-JP" altLang="ja-JP"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事業タイトル</a:t>
            </a:r>
            <a:endParaRPr lang="en-US" altLang="ja-JP"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事業タイトルを記載してください。 </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kern="100" dirty="0">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② </a:t>
            </a:r>
            <a:r>
              <a:rPr lang="ja-JP" altLang="ja-JP"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事業の概要</a:t>
            </a:r>
            <a:endParaRPr lang="en-US" altLang="ja-JP"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本事業の全体概要（事業実施内容やスキーム等）</a:t>
            </a: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について２００～３００字程度で簡潔に記載してください。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詳細は、後段の本文中に記載してください。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a:defRPr/>
            </a:pPr>
            <a:r>
              <a:rPr lang="ja-JP" altLang="en-US" sz="1200" b="1" kern="100" dirty="0">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③ </a:t>
            </a:r>
            <a:r>
              <a:rPr lang="ja-JP" altLang="en-US"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期待される事業の実施効果</a:t>
            </a:r>
            <a:endParaRPr lang="en-US" altLang="ja-JP"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indent="-171450">
              <a:buFont typeface="Arial" panose="020B0604020202020204" pitchFamily="34" charset="0"/>
              <a:buChar char="•"/>
              <a:defRPr/>
            </a:pPr>
            <a:r>
              <a:rPr lang="ja-JP" altLang="en-US" sz="1050" kern="100" dirty="0">
                <a:solidFill>
                  <a:srgbClr val="0070C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実施する事業</a:t>
            </a:r>
            <a:r>
              <a:rPr lang="ja-JP" altLang="en-US"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の目標を予め設定し、</a:t>
            </a:r>
            <a:r>
              <a:rPr lang="ja-JP" altLang="en-US" sz="1050" kern="100" dirty="0">
                <a:solidFill>
                  <a:srgbClr val="0070C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期待される効果について簡潔に記載してください。</a:t>
            </a:r>
            <a:endParaRPr lang="en-US" altLang="ja-JP" sz="1050" kern="100" dirty="0">
              <a:solidFill>
                <a:srgbClr val="0070C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indent="-171450">
              <a:buFont typeface="Arial" panose="020B0604020202020204" pitchFamily="34" charset="0"/>
              <a:buChar char="•"/>
              <a:defRPr/>
            </a:pPr>
            <a:r>
              <a:rPr lang="ja-JP" altLang="en-US"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中長期的な視点で期待される効果や波及効果がある場合は、それにも簡単に触れてください。</a:t>
            </a:r>
            <a:endParaRPr lang="ja-JP" altLang="en-US" sz="1050" kern="100" dirty="0">
              <a:solidFill>
                <a:srgbClr val="0070C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defRPr/>
            </a:pPr>
            <a:r>
              <a:rPr lang="en-US" altLang="ja-JP"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50" kern="100" dirty="0">
                <a:solidFill>
                  <a:srgbClr val="0070C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solidFill>
                  <a:srgbClr val="0070C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詳細は、「１．（</a:t>
            </a:r>
            <a:r>
              <a:rPr lang="en-US" altLang="ja-JP" sz="1050" kern="100" dirty="0">
                <a:solidFill>
                  <a:srgbClr val="0070C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en-US" sz="1050" kern="100" dirty="0">
                <a:solidFill>
                  <a:srgbClr val="0070C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）事業の趣旨・目的」および「２．（１）本事業において目指す効果と検証方法」に記載してください</a:t>
            </a:r>
          </a:p>
          <a:p>
            <a:pPr>
              <a:defRPr/>
            </a:pPr>
            <a:endParaRPr lang="en-US" altLang="ja-JP" sz="1050" b="1" kern="100" dirty="0">
              <a:effectLst/>
              <a:ea typeface="ＭＳ ゴシック" panose="020B0609070205080204" pitchFamily="49" charset="-128"/>
              <a:cs typeface="Times New Roman" panose="02020603050405020304" pitchFamily="18" charset="0"/>
            </a:endParaRPr>
          </a:p>
          <a:p>
            <a:pPr>
              <a:defRPr/>
            </a:pPr>
            <a:endParaRPr lang="en-US" altLang="ja-JP" sz="1050" b="1" kern="100" dirty="0">
              <a:effectLst/>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正方形/長方形 9">
            <a:extLst>
              <a:ext uri="{FF2B5EF4-FFF2-40B4-BE49-F238E27FC236}">
                <a16:creationId xmlns:a16="http://schemas.microsoft.com/office/drawing/2014/main" id="{D162AE68-856C-43AE-BD3C-24132B002F38}"/>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BIZ UDPゴシック" panose="020B0400000000000000" pitchFamily="50" charset="-128"/>
                <a:ea typeface="BIZ UDPゴシック" panose="020B0400000000000000" pitchFamily="50" charset="-128"/>
              </a:rPr>
              <a:t>本フォーマット内で</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自由に記載いただいて構いません</a:t>
            </a:r>
            <a:r>
              <a:rPr kumimoji="1" lang="ja-JP" altLang="en-US" sz="900" dirty="0">
                <a:solidFill>
                  <a:srgbClr val="FF0000"/>
                </a:solidFill>
                <a:latin typeface="BIZ UDPゴシック" panose="020B0400000000000000" pitchFamily="50" charset="-128"/>
                <a:ea typeface="BIZ UDPゴシック" panose="020B0400000000000000" pitchFamily="50" charset="-128"/>
              </a:rPr>
              <a:t>が、</a:t>
            </a:r>
            <a:r>
              <a:rPr lang="ja-JP" altLang="en-US" sz="900" u="sng" dirty="0">
                <a:solidFill>
                  <a:srgbClr val="FF0000"/>
                </a:solidFill>
                <a:latin typeface="BIZ UDPゴシック" panose="020B0400000000000000" pitchFamily="50" charset="-128"/>
                <a:ea typeface="BIZ UDPゴシック" panose="020B0400000000000000" pitchFamily="50" charset="-128"/>
              </a:rPr>
              <a:t>下記に示す項目を必ず網羅すると共に、</a:t>
            </a:r>
            <a:endParaRPr lang="en-US" altLang="ja-JP" sz="900" u="sng"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900" u="sng" dirty="0">
                <a:solidFill>
                  <a:srgbClr val="FF0000"/>
                </a:solidFill>
                <a:latin typeface="BIZ UDPゴシック" panose="020B0400000000000000" pitchFamily="50" charset="-128"/>
                <a:ea typeface="BIZ UDPゴシック" panose="020B0400000000000000" pitchFamily="50" charset="-128"/>
              </a:rPr>
              <a:t>各記載項目名（「黄色マーカーの部分）を該当部分に表記ください。</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図表やイメージ画像等も用いて頂いて構いません。青字で記載内容に対する説明文を入れています。</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ページ作成後、本テキストボックス、及び青字の説明文は、削除してください）</a:t>
            </a:r>
          </a:p>
        </p:txBody>
      </p:sp>
      <p:sp>
        <p:nvSpPr>
          <p:cNvPr id="3" name="正方形/長方形 2">
            <a:extLst>
              <a:ext uri="{FF2B5EF4-FFF2-40B4-BE49-F238E27FC236}">
                <a16:creationId xmlns:a16="http://schemas.microsoft.com/office/drawing/2014/main" id="{05D0B0B5-BF21-EA2D-08B8-AFFDCA315DB0}"/>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1759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5"/>
            <a:ext cx="8928992" cy="4464496"/>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１．モデル創出事業の実施内容</a:t>
            </a:r>
            <a:endParaRPr lang="en-US" altLang="ja-JP" sz="1400" b="1" dirty="0">
              <a:latin typeface="BIZ UDPゴシック" panose="020B0400000000000000" pitchFamily="50" charset="-128"/>
              <a:ea typeface="BIZ UDPゴシック" panose="020B0400000000000000" pitchFamily="50" charset="-128"/>
            </a:endParaRPr>
          </a:p>
          <a:p>
            <a:pPr algn="ctr"/>
            <a:r>
              <a:rPr lang="ja-JP" altLang="en-US" sz="1400" dirty="0">
                <a:solidFill>
                  <a:srgbClr val="C00000"/>
                </a:solidFill>
                <a:latin typeface="BIZ UDPゴシック" panose="020B0400000000000000" pitchFamily="50" charset="-128"/>
                <a:ea typeface="BIZ UDPゴシック" panose="020B0400000000000000" pitchFamily="50" charset="-128"/>
              </a:rPr>
              <a:t>（１）事業の趣旨・目的（ページ上限枚数：３枚）</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470DF310-716D-47B8-3A72-D03AFEC2E4E2}"/>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8DC34684-991F-B324-78E6-FA03476C5E56}"/>
              </a:ext>
            </a:extLst>
          </p:cNvPr>
          <p:cNvSpPr/>
          <p:nvPr/>
        </p:nvSpPr>
        <p:spPr>
          <a:xfrm>
            <a:off x="323528" y="1131590"/>
            <a:ext cx="8568952" cy="4016484"/>
          </a:xfrm>
          <a:prstGeom prst="rect">
            <a:avLst/>
          </a:prstGeom>
        </p:spPr>
        <p:txBody>
          <a:bodyPr wrap="square">
            <a:spAutoFit/>
          </a:bodyPr>
          <a:lstStyle/>
          <a:p>
            <a:pPr marL="171450" indent="-171450">
              <a:buFont typeface="Wingdings" panose="05000000000000000000" pitchFamily="2" charset="2"/>
              <a:buChar char="u"/>
            </a:pPr>
            <a:r>
              <a:rPr lang="ja-JP" altLang="en-US" sz="1200" b="1" dirty="0">
                <a:highlight>
                  <a:srgbClr val="FFFF00"/>
                </a:highlight>
                <a:latin typeface="BIZ UDPゴシック" panose="020B0400000000000000" pitchFamily="50" charset="-128"/>
                <a:ea typeface="BIZ UDPゴシック" panose="020B0400000000000000" pitchFamily="50" charset="-128"/>
              </a:rPr>
              <a:t>本モデル創出事業の趣旨</a:t>
            </a:r>
            <a:endParaRPr lang="ja-JP" altLang="en-US" sz="500" dirty="0">
              <a:solidFill>
                <a:srgbClr val="0070C0"/>
              </a:solidFill>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50" dirty="0">
                <a:solidFill>
                  <a:srgbClr val="0070C0"/>
                </a:solidFill>
                <a:latin typeface="BIZ UDPゴシック" panose="020B0400000000000000" pitchFamily="50" charset="-128"/>
                <a:ea typeface="BIZ UDPゴシック" panose="020B0400000000000000" pitchFamily="50" charset="-128"/>
              </a:rPr>
              <a:t>公募要領をよく読み、選択したテーマに基づき、できるだけ具体的に記載してください。</a:t>
            </a: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b="1" dirty="0">
              <a:highlight>
                <a:srgbClr val="FFFF00"/>
              </a:highlight>
              <a:latin typeface="BIZ UDPゴシック" panose="020B0400000000000000" pitchFamily="50" charset="-128"/>
              <a:ea typeface="BIZ UDPゴシック" panose="020B0400000000000000" pitchFamily="50" charset="-128"/>
            </a:endParaRPr>
          </a:p>
          <a:p>
            <a:endParaRPr lang="en-US" altLang="ja-JP" sz="1050" b="1" dirty="0">
              <a:highlight>
                <a:srgbClr val="FFFF00"/>
              </a:highlight>
              <a:latin typeface="BIZ UDPゴシック" panose="020B0400000000000000" pitchFamily="50" charset="-128"/>
              <a:ea typeface="BIZ UDPゴシック" panose="020B0400000000000000" pitchFamily="50" charset="-128"/>
            </a:endParaRPr>
          </a:p>
          <a:p>
            <a:endParaRPr lang="en-US" altLang="ja-JP" sz="1050" b="1" dirty="0">
              <a:highlight>
                <a:srgbClr val="FFFF00"/>
              </a:highlight>
              <a:latin typeface="BIZ UDPゴシック" panose="020B0400000000000000" pitchFamily="50" charset="-128"/>
              <a:ea typeface="BIZ UDPゴシック" panose="020B0400000000000000" pitchFamily="50" charset="-128"/>
            </a:endParaRPr>
          </a:p>
          <a:p>
            <a:endParaRPr lang="en-US" altLang="ja-JP" sz="1050" b="1" dirty="0">
              <a:highlight>
                <a:srgbClr val="FFFF00"/>
              </a:highlight>
              <a:latin typeface="BIZ UDPゴシック" panose="020B0400000000000000" pitchFamily="50" charset="-128"/>
              <a:ea typeface="BIZ UDPゴシック" panose="020B0400000000000000" pitchFamily="50" charset="-128"/>
            </a:endParaRPr>
          </a:p>
          <a:p>
            <a:endParaRPr lang="en-US" altLang="ja-JP" sz="1050" b="1" dirty="0">
              <a:highlight>
                <a:srgbClr val="FFFF00"/>
              </a:highlight>
              <a:latin typeface="BIZ UDPゴシック" panose="020B0400000000000000" pitchFamily="50" charset="-128"/>
              <a:ea typeface="BIZ UDPゴシック" panose="020B0400000000000000" pitchFamily="50" charset="-128"/>
            </a:endParaRPr>
          </a:p>
          <a:p>
            <a:endParaRPr lang="en-US" altLang="ja-JP" sz="1050" b="1" dirty="0">
              <a:highlight>
                <a:srgbClr val="FFFF00"/>
              </a:highlight>
              <a:latin typeface="BIZ UDPゴシック" panose="020B0400000000000000" pitchFamily="50" charset="-128"/>
              <a:ea typeface="BIZ UDPゴシック" panose="020B0400000000000000" pitchFamily="50" charset="-128"/>
            </a:endParaRPr>
          </a:p>
          <a:p>
            <a:endParaRPr lang="en-US" altLang="ja-JP" sz="1050" b="1" dirty="0">
              <a:highlight>
                <a:srgbClr val="FFFF00"/>
              </a:highlight>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本事業の目標及び目指す効果</a:t>
            </a:r>
            <a:endParaRPr lang="en-US" altLang="ja-JP"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indent="-171450">
              <a:buFont typeface="Arial" panose="020B0604020202020204" pitchFamily="34" charset="0"/>
              <a:buChar char="•"/>
              <a:defRPr/>
            </a:pPr>
            <a:r>
              <a:rPr lang="ja-JP" altLang="en-US" sz="1050" dirty="0">
                <a:solidFill>
                  <a:srgbClr val="0070C0"/>
                </a:solidFill>
                <a:latin typeface="BIZ UDPゴシック" panose="020B0400000000000000" pitchFamily="50" charset="-128"/>
                <a:ea typeface="BIZ UDPゴシック" panose="020B0400000000000000" pitchFamily="50" charset="-128"/>
              </a:rPr>
              <a:t>今回</a:t>
            </a: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実施する事業において、目標を予め設定し、目指す効果について、できるだけ具体的に記載してください。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a:defRPr/>
            </a:pPr>
            <a:r>
              <a:rPr lang="ja-JP" altLang="en-US" sz="1050" dirty="0">
                <a:solidFill>
                  <a:srgbClr val="0070C0"/>
                </a:solidFill>
                <a:latin typeface="BIZ UDPゴシック" panose="020B0400000000000000" pitchFamily="50" charset="-128"/>
                <a:ea typeface="BIZ UDPゴシック" panose="020B0400000000000000" pitchFamily="50" charset="-128"/>
              </a:rPr>
              <a:t>　　</a:t>
            </a:r>
            <a:r>
              <a:rPr lang="en-US" altLang="ja-JP" sz="1050" dirty="0">
                <a:solidFill>
                  <a:srgbClr val="0070C0"/>
                </a:solidFill>
                <a:latin typeface="BIZ UDPゴシック" panose="020B0400000000000000" pitchFamily="50" charset="-128"/>
                <a:ea typeface="BIZ UDPゴシック" panose="020B0400000000000000" pitchFamily="50" charset="-128"/>
              </a:rPr>
              <a:t>※</a:t>
            </a:r>
            <a:r>
              <a:rPr lang="ja-JP" altLang="en-US" sz="1050" dirty="0">
                <a:solidFill>
                  <a:srgbClr val="0070C0"/>
                </a:solidFill>
                <a:latin typeface="BIZ UDPゴシック" panose="020B0400000000000000" pitchFamily="50" charset="-128"/>
                <a:ea typeface="BIZ UDPゴシック" panose="020B0400000000000000" pitchFamily="50" charset="-128"/>
              </a:rPr>
              <a:t>できるだけ数値目標を記載してください。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defRPr/>
            </a:pP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a:defRPr/>
            </a:pP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a:defRPr/>
            </a:pP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a:defRPr/>
            </a:pP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a:defRPr/>
            </a:pP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a:defRPr/>
            </a:pP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03D859DC-E277-89B2-8C42-C9C891C329F4}"/>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BIZ UDPゴシック" panose="020B0400000000000000" pitchFamily="50" charset="-128"/>
                <a:ea typeface="BIZ UDPゴシック" panose="020B0400000000000000" pitchFamily="50" charset="-128"/>
              </a:rPr>
              <a:t>本フォーマット内で</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自由に記載いただいて構いません</a:t>
            </a:r>
            <a:r>
              <a:rPr kumimoji="1" lang="ja-JP" altLang="en-US" sz="900" dirty="0">
                <a:solidFill>
                  <a:srgbClr val="FF0000"/>
                </a:solidFill>
                <a:latin typeface="BIZ UDPゴシック" panose="020B0400000000000000" pitchFamily="50" charset="-128"/>
                <a:ea typeface="BIZ UDPゴシック" panose="020B0400000000000000" pitchFamily="50" charset="-128"/>
              </a:rPr>
              <a:t>が、</a:t>
            </a:r>
            <a:r>
              <a:rPr lang="ja-JP" altLang="en-US" sz="900" u="sng" dirty="0">
                <a:solidFill>
                  <a:srgbClr val="FF0000"/>
                </a:solidFill>
                <a:latin typeface="BIZ UDPゴシック" panose="020B0400000000000000" pitchFamily="50" charset="-128"/>
                <a:ea typeface="BIZ UDPゴシック" panose="020B0400000000000000" pitchFamily="50" charset="-128"/>
              </a:rPr>
              <a:t>下記に示す項目を必ず網羅すると共に、</a:t>
            </a:r>
            <a:endParaRPr lang="en-US" altLang="ja-JP" sz="900" u="sng"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900" u="sng" dirty="0">
                <a:solidFill>
                  <a:srgbClr val="FF0000"/>
                </a:solidFill>
                <a:latin typeface="BIZ UDPゴシック" panose="020B0400000000000000" pitchFamily="50" charset="-128"/>
                <a:ea typeface="BIZ UDPゴシック" panose="020B0400000000000000" pitchFamily="50" charset="-128"/>
              </a:rPr>
              <a:t>各記載項目名（「黄色マーカーの部分）を該当部分に表記ください。</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図表やイメージ画像等も用いて頂いて構いません。青字で記載内容に対する説明文を入れています。</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ページ作成後、本テキストボックス、及び青字の説明文は、削除してください）</a:t>
            </a:r>
          </a:p>
        </p:txBody>
      </p:sp>
    </p:spTree>
    <p:extLst>
      <p:ext uri="{BB962C8B-B14F-4D97-AF65-F5344CB8AC3E}">
        <p14:creationId xmlns:p14="http://schemas.microsoft.com/office/powerpoint/2010/main" val="2856423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4"/>
            <a:ext cx="8928992" cy="4464496"/>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１．モデル創出事業の実施内容</a:t>
            </a:r>
            <a:endParaRPr lang="en-US" altLang="ja-JP" sz="1400" b="1" dirty="0">
              <a:latin typeface="BIZ UDPゴシック" panose="020B0400000000000000" pitchFamily="50" charset="-128"/>
              <a:ea typeface="BIZ UDPゴシック" panose="020B0400000000000000" pitchFamily="50" charset="-128"/>
            </a:endParaRPr>
          </a:p>
          <a:p>
            <a:pPr algn="ctr"/>
            <a:r>
              <a:rPr lang="ja-JP" altLang="en-US" sz="1400" dirty="0">
                <a:solidFill>
                  <a:srgbClr val="C00000"/>
                </a:solidFill>
                <a:latin typeface="BIZ UDPゴシック" panose="020B0400000000000000" pitchFamily="50" charset="-128"/>
                <a:ea typeface="BIZ UDPゴシック" panose="020B0400000000000000" pitchFamily="50" charset="-128"/>
              </a:rPr>
              <a:t>（</a:t>
            </a:r>
            <a:r>
              <a:rPr lang="en-US" altLang="ja-JP" sz="1400" dirty="0">
                <a:solidFill>
                  <a:srgbClr val="C00000"/>
                </a:solidFill>
                <a:latin typeface="BIZ UDPゴシック" panose="020B0400000000000000" pitchFamily="50" charset="-128"/>
                <a:ea typeface="BIZ UDPゴシック" panose="020B0400000000000000" pitchFamily="50" charset="-128"/>
              </a:rPr>
              <a:t>2</a:t>
            </a:r>
            <a:r>
              <a:rPr lang="ja-JP" altLang="en-US" sz="1400" dirty="0">
                <a:solidFill>
                  <a:srgbClr val="C00000"/>
                </a:solidFill>
                <a:latin typeface="BIZ UDPゴシック" panose="020B0400000000000000" pitchFamily="50" charset="-128"/>
                <a:ea typeface="BIZ UDPゴシック" panose="020B0400000000000000" pitchFamily="50" charset="-128"/>
              </a:rPr>
              <a:t>）事業の実施内容（ページ上限枚数：４枚）</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69FDDCEA-B1BE-ED02-9FC5-841C967EBECA}"/>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D8F228F3-D932-DA89-2EFC-F6D99D225775}"/>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BIZ UDPゴシック" panose="020B0400000000000000" pitchFamily="50" charset="-128"/>
                <a:ea typeface="BIZ UDPゴシック" panose="020B0400000000000000" pitchFamily="50" charset="-128"/>
              </a:rPr>
              <a:t>本フォーマット内で</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自由に記載いただいて構いません</a:t>
            </a:r>
            <a:r>
              <a:rPr kumimoji="1" lang="ja-JP" altLang="en-US" sz="900" dirty="0">
                <a:solidFill>
                  <a:srgbClr val="FF0000"/>
                </a:solidFill>
                <a:latin typeface="BIZ UDPゴシック" panose="020B0400000000000000" pitchFamily="50" charset="-128"/>
                <a:ea typeface="BIZ UDPゴシック" panose="020B0400000000000000" pitchFamily="50" charset="-128"/>
              </a:rPr>
              <a:t>が、</a:t>
            </a:r>
            <a:r>
              <a:rPr lang="ja-JP" altLang="en-US" sz="900" u="sng" dirty="0">
                <a:solidFill>
                  <a:srgbClr val="FF0000"/>
                </a:solidFill>
                <a:latin typeface="BIZ UDPゴシック" panose="020B0400000000000000" pitchFamily="50" charset="-128"/>
                <a:ea typeface="BIZ UDPゴシック" panose="020B0400000000000000" pitchFamily="50" charset="-128"/>
              </a:rPr>
              <a:t>下記に示す項目を必ず網羅すると共に、</a:t>
            </a:r>
            <a:endParaRPr lang="en-US" altLang="ja-JP" sz="900" u="sng"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900" u="sng" dirty="0">
                <a:solidFill>
                  <a:srgbClr val="FF0000"/>
                </a:solidFill>
                <a:latin typeface="BIZ UDPゴシック" panose="020B0400000000000000" pitchFamily="50" charset="-128"/>
                <a:ea typeface="BIZ UDPゴシック" panose="020B0400000000000000" pitchFamily="50" charset="-128"/>
              </a:rPr>
              <a:t>各記載項目名（「黄色マーカーの部分）を該当部分に表記ください。</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図表やイメージ画像等も用いて頂いて構いません。青字で記載内容に対する説明文を入れています。</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ページ作成後、本テキストボックス、及び青字の説明文は、削除してください）</a:t>
            </a:r>
          </a:p>
        </p:txBody>
      </p:sp>
      <p:sp>
        <p:nvSpPr>
          <p:cNvPr id="10" name="正方形/長方形 9">
            <a:extLst>
              <a:ext uri="{FF2B5EF4-FFF2-40B4-BE49-F238E27FC236}">
                <a16:creationId xmlns:a16="http://schemas.microsoft.com/office/drawing/2014/main" id="{13A8547D-9FE2-4F46-05F6-1F90B8B1DD79}"/>
              </a:ext>
            </a:extLst>
          </p:cNvPr>
          <p:cNvSpPr/>
          <p:nvPr/>
        </p:nvSpPr>
        <p:spPr>
          <a:xfrm>
            <a:off x="323528" y="1212562"/>
            <a:ext cx="8568952" cy="3046988"/>
          </a:xfrm>
          <a:prstGeom prst="rect">
            <a:avLst/>
          </a:prstGeom>
        </p:spPr>
        <p:txBody>
          <a:bodyPr wrap="square">
            <a:spAutoFit/>
          </a:bodyPr>
          <a:lstStyle/>
          <a:p>
            <a:pPr marL="171450" indent="-171450">
              <a:buFont typeface="Wingdings" panose="05000000000000000000" pitchFamily="2" charset="2"/>
              <a:buChar char="u"/>
            </a:pPr>
            <a:r>
              <a:rPr lang="ja-JP" altLang="en-US" sz="1200" b="1" dirty="0">
                <a:highlight>
                  <a:srgbClr val="FFFF00"/>
                </a:highlight>
                <a:latin typeface="BIZ UDPゴシック" panose="020B0400000000000000" pitchFamily="50" charset="-128"/>
                <a:ea typeface="BIZ UDPゴシック" panose="020B0400000000000000" pitchFamily="50" charset="-128"/>
              </a:rPr>
              <a:t>事業の実施内容</a:t>
            </a:r>
            <a:r>
              <a:rPr lang="en-US" altLang="ja-JP" sz="1200" b="1" dirty="0">
                <a:highlight>
                  <a:srgbClr val="FFFF00"/>
                </a:highlight>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詳細</a:t>
            </a:r>
            <a:r>
              <a:rPr lang="en-US" altLang="ja-JP" sz="1200" b="1" dirty="0">
                <a:highlight>
                  <a:srgbClr val="FFFF00"/>
                </a:highlight>
                <a:latin typeface="BIZ UDPゴシック" panose="020B0400000000000000" pitchFamily="50" charset="-128"/>
                <a:ea typeface="BIZ UDPゴシック" panose="020B0400000000000000" pitchFamily="50" charset="-128"/>
              </a:rPr>
              <a:t>)</a:t>
            </a:r>
          </a:p>
          <a:p>
            <a:pPr marL="171450" indent="-171450">
              <a:buFont typeface="Arial" panose="020B0604020202020204" pitchFamily="34" charset="0"/>
              <a:buChar char="•"/>
            </a:pPr>
            <a:r>
              <a:rPr lang="ja-JP" altLang="en-US" sz="1050" dirty="0">
                <a:solidFill>
                  <a:srgbClr val="0070C0"/>
                </a:solidFill>
                <a:latin typeface="BIZ UDPゴシック" panose="020B0400000000000000" pitchFamily="50" charset="-128"/>
                <a:ea typeface="BIZ UDPゴシック" panose="020B0400000000000000" pitchFamily="50" charset="-128"/>
              </a:rPr>
              <a:t>前項の「事業の趣旨・目的」を踏まえ、事業の実施内容について、できるだけ詳細に記載してください。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r>
              <a:rPr lang="ja-JP" altLang="en-US" sz="1050" dirty="0">
                <a:solidFill>
                  <a:srgbClr val="0070C0"/>
                </a:solidFill>
                <a:latin typeface="BIZ UDPゴシック" panose="020B0400000000000000" pitchFamily="50" charset="-128"/>
                <a:ea typeface="BIZ UDPゴシック" panose="020B0400000000000000" pitchFamily="50" charset="-128"/>
              </a:rPr>
              <a:t>　　</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事業の特徴</a:t>
            </a:r>
            <a:endParaRPr lang="en-US" altLang="ja-JP"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提案された事業の実施内容の特徴について、具体的に記載してください。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テーマ（ウ）を選択する場合は、本事業を通じて想定する、</a:t>
            </a:r>
            <a:r>
              <a:rPr lang="en-US" altLang="ja-JP" sz="1050" dirty="0">
                <a:solidFill>
                  <a:srgbClr val="0070C0"/>
                </a:solidFill>
                <a:latin typeface="BIZ UDPゴシック" panose="020B0400000000000000" pitchFamily="50" charset="-128"/>
                <a:ea typeface="BIZ UDPゴシック" panose="020B0400000000000000" pitchFamily="50" charset="-128"/>
              </a:rPr>
              <a:t>1</a:t>
            </a:r>
            <a:r>
              <a:rPr lang="ja-JP" altLang="en-US" sz="1050" dirty="0">
                <a:solidFill>
                  <a:srgbClr val="0070C0"/>
                </a:solidFill>
                <a:latin typeface="BIZ UDPゴシック" panose="020B0400000000000000" pitchFamily="50" charset="-128"/>
                <a:ea typeface="BIZ UDPゴシック" panose="020B0400000000000000" pitchFamily="50" charset="-128"/>
              </a:rPr>
              <a:t>回あたりの参加人数と実施頻度についても記載してください。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事業実施に関する情報発信の計画についても、こちらに記載してください。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b="0" i="0" u="sng"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公募要領</a:t>
            </a:r>
            <a:r>
              <a:rPr lang="ja-JP" altLang="en-US" sz="1050" u="sng" dirty="0">
                <a:solidFill>
                  <a:srgbClr val="0070C0"/>
                </a:solidFill>
                <a:latin typeface="BIZ UDPゴシック" panose="020B0400000000000000" pitchFamily="50" charset="-128"/>
                <a:ea typeface="BIZ UDPゴシック" panose="020B0400000000000000" pitchFamily="50" charset="-128"/>
              </a:rPr>
              <a:t>２</a:t>
            </a:r>
            <a:r>
              <a:rPr kumimoji="1" lang="en-US" altLang="ja-JP" sz="1050" b="0" i="0" u="sng"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a:t>
            </a:r>
            <a:r>
              <a:rPr kumimoji="1" lang="ja-JP" altLang="en-US" sz="1050" b="0" i="0" u="sng"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（１）　留意事項に記載の以下の内容を取り入れる場合は、こちらに記載してください。（加点の対象となります）</a:t>
            </a:r>
            <a:endParaRPr kumimoji="1" lang="en-US" altLang="ja-JP" sz="1050" b="0" i="0" u="sng"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　　　留意事項① </a:t>
            </a:r>
            <a:r>
              <a:rPr lang="en-US" altLang="ja-JP" sz="1050" dirty="0">
                <a:solidFill>
                  <a:srgbClr val="0070C0"/>
                </a:solidFill>
                <a:latin typeface="BIZ UDPゴシック" panose="020B0400000000000000" pitchFamily="50" charset="-128"/>
                <a:ea typeface="BIZ UDPゴシック" panose="020B0400000000000000" pitchFamily="50" charset="-128"/>
              </a:rPr>
              <a:t>c</a:t>
            </a:r>
            <a:r>
              <a:rPr lang="ja-JP" altLang="en-US" sz="1050" dirty="0">
                <a:solidFill>
                  <a:srgbClr val="0070C0"/>
                </a:solidFill>
                <a:latin typeface="BIZ UDPゴシック" panose="020B0400000000000000" pitchFamily="50" charset="-128"/>
                <a:ea typeface="BIZ UDPゴシック" panose="020B0400000000000000" pitchFamily="50" charset="-128"/>
              </a:rPr>
              <a:t>）　提案したモデルを持続的に実施可能とするため、必要となる体制や制度等を整備する取組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　　　留意事項① </a:t>
            </a:r>
            <a:r>
              <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d</a:t>
            </a: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　ＳＮＳ等を活用し、セルフチェックや改善エクササイズの実施風景を魅力的に発信することで、セルフチェックのスタイルを</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　　　　　　　　　　　　　　</a:t>
            </a: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広く普及させる取組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　　　留意事項① </a:t>
            </a:r>
            <a:r>
              <a:rPr lang="en-US" altLang="ja-JP" sz="1050" dirty="0">
                <a:solidFill>
                  <a:srgbClr val="0070C0"/>
                </a:solidFill>
                <a:latin typeface="BIZ UDPゴシック" panose="020B0400000000000000" pitchFamily="50" charset="-128"/>
                <a:ea typeface="BIZ UDPゴシック" panose="020B0400000000000000" pitchFamily="50" charset="-128"/>
              </a:rPr>
              <a:t>e</a:t>
            </a:r>
            <a:r>
              <a:rPr lang="ja-JP" altLang="en-US" sz="1050" dirty="0">
                <a:solidFill>
                  <a:srgbClr val="0070C0"/>
                </a:solidFill>
                <a:latin typeface="BIZ UDPゴシック" panose="020B0400000000000000" pitchFamily="50" charset="-128"/>
                <a:ea typeface="BIZ UDPゴシック" panose="020B0400000000000000" pitchFamily="50" charset="-128"/>
              </a:rPr>
              <a:t>）　紙風船エクササイズと組み合わせて実施する取組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rPr>
              <a:t>　　　留意事項④ 令和５～６年度にスポーツ庁が実施した「セルフチェック」等の指導者養成の受講者から助言や協力を得る場合</a:t>
            </a:r>
          </a:p>
        </p:txBody>
      </p:sp>
    </p:spTree>
    <p:extLst>
      <p:ext uri="{BB962C8B-B14F-4D97-AF65-F5344CB8AC3E}">
        <p14:creationId xmlns:p14="http://schemas.microsoft.com/office/powerpoint/2010/main" val="1749236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4"/>
            <a:ext cx="8928992" cy="4464496"/>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en-US" altLang="ja-JP" sz="1400" b="1" dirty="0">
                <a:latin typeface="BIZ UDPゴシック" panose="020B0400000000000000" pitchFamily="50" charset="-128"/>
                <a:ea typeface="BIZ UDPゴシック" panose="020B0400000000000000" pitchFamily="50" charset="-128"/>
              </a:rPr>
              <a:t>2</a:t>
            </a:r>
            <a:r>
              <a:rPr lang="ja-JP" altLang="en-US" sz="1400" b="1" dirty="0">
                <a:latin typeface="BIZ UDPゴシック" panose="020B0400000000000000" pitchFamily="50" charset="-128"/>
                <a:ea typeface="BIZ UDPゴシック" panose="020B0400000000000000" pitchFamily="50" charset="-128"/>
              </a:rPr>
              <a:t>．効果の検証方法</a:t>
            </a:r>
            <a:endParaRPr lang="en-US" altLang="ja-JP" sz="1400" b="1" dirty="0">
              <a:latin typeface="BIZ UDPゴシック" panose="020B0400000000000000" pitchFamily="50" charset="-128"/>
              <a:ea typeface="BIZ UDPゴシック" panose="020B0400000000000000" pitchFamily="50" charset="-128"/>
            </a:endParaRPr>
          </a:p>
          <a:p>
            <a:pPr algn="ctr"/>
            <a:r>
              <a:rPr lang="ja-JP" altLang="en-US" sz="1400" dirty="0">
                <a:solidFill>
                  <a:srgbClr val="C00000"/>
                </a:solidFill>
                <a:latin typeface="BIZ UDPゴシック" panose="020B0400000000000000" pitchFamily="50" charset="-128"/>
                <a:ea typeface="BIZ UDPゴシック" panose="020B0400000000000000" pitchFamily="50" charset="-128"/>
              </a:rPr>
              <a:t>（ページ上限枚数：２枚）</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D8F228F3-D932-DA89-2EFC-F6D99D225775}"/>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BIZ UDPゴシック" panose="020B0400000000000000" pitchFamily="50" charset="-128"/>
                <a:ea typeface="BIZ UDPゴシック" panose="020B0400000000000000" pitchFamily="50" charset="-128"/>
              </a:rPr>
              <a:t>本フォーマット内で</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自由に記載いただいて構いません</a:t>
            </a:r>
            <a:r>
              <a:rPr kumimoji="1" lang="ja-JP" altLang="en-US" sz="900" dirty="0">
                <a:solidFill>
                  <a:srgbClr val="FF0000"/>
                </a:solidFill>
                <a:latin typeface="BIZ UDPゴシック" panose="020B0400000000000000" pitchFamily="50" charset="-128"/>
                <a:ea typeface="BIZ UDPゴシック" panose="020B0400000000000000" pitchFamily="50" charset="-128"/>
              </a:rPr>
              <a:t>が、</a:t>
            </a:r>
            <a:r>
              <a:rPr lang="ja-JP" altLang="en-US" sz="900" u="sng" dirty="0">
                <a:solidFill>
                  <a:srgbClr val="FF0000"/>
                </a:solidFill>
                <a:latin typeface="BIZ UDPゴシック" panose="020B0400000000000000" pitchFamily="50" charset="-128"/>
                <a:ea typeface="BIZ UDPゴシック" panose="020B0400000000000000" pitchFamily="50" charset="-128"/>
              </a:rPr>
              <a:t>下記に示す項目を必ず網羅すると共に、</a:t>
            </a:r>
            <a:endParaRPr lang="en-US" altLang="ja-JP" sz="900" u="sng"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900" u="sng" dirty="0">
                <a:solidFill>
                  <a:srgbClr val="FF0000"/>
                </a:solidFill>
                <a:latin typeface="BIZ UDPゴシック" panose="020B0400000000000000" pitchFamily="50" charset="-128"/>
                <a:ea typeface="BIZ UDPゴシック" panose="020B0400000000000000" pitchFamily="50" charset="-128"/>
              </a:rPr>
              <a:t>各記載項目名（「黄色マーカーの部分）を該当部分に表記ください。</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図表やイメージ画像等も用いて頂いて構いません。青字で記載内容に対する説明文を入れています。</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ページ作成後、本テキストボックス、及び青字の説明文は、削除してください）</a:t>
            </a:r>
          </a:p>
        </p:txBody>
      </p:sp>
      <p:sp>
        <p:nvSpPr>
          <p:cNvPr id="10" name="正方形/長方形 9">
            <a:extLst>
              <a:ext uri="{FF2B5EF4-FFF2-40B4-BE49-F238E27FC236}">
                <a16:creationId xmlns:a16="http://schemas.microsoft.com/office/drawing/2014/main" id="{13A8547D-9FE2-4F46-05F6-1F90B8B1DD79}"/>
              </a:ext>
            </a:extLst>
          </p:cNvPr>
          <p:cNvSpPr/>
          <p:nvPr/>
        </p:nvSpPr>
        <p:spPr>
          <a:xfrm>
            <a:off x="323528" y="1131590"/>
            <a:ext cx="8568952" cy="3854901"/>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1" i="0" u="none" strike="noStrike" kern="100" cap="none" spc="0" normalizeH="0" baseline="0" noProof="0" dirty="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本事業</a:t>
            </a:r>
            <a:r>
              <a:rPr lang="ja-JP" altLang="en-US" sz="1200" b="1" kern="100" dirty="0">
                <a:solidFill>
                  <a:prstClr val="black"/>
                </a:solidFill>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で用いる</a:t>
            </a:r>
            <a:r>
              <a:rPr kumimoji="1" lang="ja-JP" altLang="en-US" sz="1200" b="1" i="0" u="none" strike="noStrike" kern="100" cap="none" spc="0" normalizeH="0" baseline="0" noProof="0" dirty="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rPr>
              <a:t>評価指標</a:t>
            </a:r>
            <a:endParaRPr kumimoji="1" lang="en-US" altLang="ja-JP" sz="1200" b="1" i="0" u="none" strike="noStrike" kern="100" cap="none" spc="0" normalizeH="0" baseline="0" noProof="0" dirty="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本事業を評価する際に用いる指標や、比較評価の方法について具体的に記載してください。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u="sng" dirty="0">
                <a:solidFill>
                  <a:srgbClr val="0070C0"/>
                </a:solidFill>
                <a:latin typeface="BIZ UDPゴシック" panose="020B0400000000000000" pitchFamily="50" charset="-128"/>
                <a:ea typeface="BIZ UDPゴシック" panose="020B0400000000000000" pitchFamily="50" charset="-128"/>
              </a:rPr>
              <a:t>公募要領２</a:t>
            </a:r>
            <a:r>
              <a:rPr lang="en-US" altLang="ja-JP" sz="1050" u="sng" dirty="0">
                <a:solidFill>
                  <a:srgbClr val="0070C0"/>
                </a:solidFill>
                <a:latin typeface="BIZ UDPゴシック" panose="020B0400000000000000" pitchFamily="50" charset="-128"/>
                <a:ea typeface="BIZ UDPゴシック" panose="020B0400000000000000" pitchFamily="50" charset="-128"/>
              </a:rPr>
              <a:t>.―</a:t>
            </a:r>
            <a:r>
              <a:rPr lang="ja-JP" altLang="en-US" sz="1050" u="sng" dirty="0">
                <a:solidFill>
                  <a:srgbClr val="0070C0"/>
                </a:solidFill>
                <a:latin typeface="BIZ UDPゴシック" panose="020B0400000000000000" pitchFamily="50" charset="-128"/>
                <a:ea typeface="BIZ UDPゴシック" panose="020B0400000000000000" pitchFamily="50" charset="-128"/>
              </a:rPr>
              <a:t>（１）　留意事項に記載の以下の内容を取り入れる場合は、こちらに記載してください。（加点の対象となります）</a:t>
            </a:r>
          </a:p>
          <a:p>
            <a:pPr marR="0" lvl="0" algn="l" defTabSz="914400" rtl="0" eaLnBrk="1" fontAlgn="auto" latinLnBrk="0" hangingPunct="1">
              <a:lnSpc>
                <a:spcPct val="100000"/>
              </a:lnSpc>
              <a:spcBef>
                <a:spcPts val="0"/>
              </a:spcBef>
              <a:spcAft>
                <a:spcPts val="0"/>
              </a:spcAft>
              <a:buClrTx/>
              <a:buSzTx/>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　　　留意事項① </a:t>
            </a:r>
            <a:r>
              <a:rPr lang="en-US" altLang="ja-JP" sz="1050" dirty="0">
                <a:solidFill>
                  <a:srgbClr val="0070C0"/>
                </a:solidFill>
                <a:latin typeface="BIZ UDPゴシック" panose="020B0400000000000000" pitchFamily="50" charset="-128"/>
                <a:ea typeface="BIZ UDPゴシック" panose="020B0400000000000000" pitchFamily="50" charset="-128"/>
              </a:rPr>
              <a:t>a</a:t>
            </a:r>
            <a:r>
              <a:rPr lang="ja-JP" altLang="en-US" sz="1050" dirty="0">
                <a:solidFill>
                  <a:srgbClr val="0070C0"/>
                </a:solidFill>
                <a:latin typeface="BIZ UDPゴシック" panose="020B0400000000000000" pitchFamily="50" charset="-128"/>
                <a:ea typeface="BIZ UDPゴシック" panose="020B0400000000000000" pitchFamily="50" charset="-128"/>
              </a:rPr>
              <a:t>）　改善エクササイズを一定期間実施する場合は、その期間の前後で、一人ひとりが抱える健康課題</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　　　　　　　　　　　　　　（肩こり・腰痛の痛みの程度など）の変化や転倒の増減等を、客観的な指標を用いて評価する取組</a:t>
            </a:r>
          </a:p>
          <a:p>
            <a:pPr>
              <a:defRPr/>
            </a:pPr>
            <a:r>
              <a:rPr lang="ja-JP" altLang="en-US" sz="1050" dirty="0">
                <a:solidFill>
                  <a:srgbClr val="0070C0"/>
                </a:solidFill>
                <a:latin typeface="BIZ UDPゴシック" panose="020B0400000000000000" pitchFamily="50" charset="-128"/>
                <a:ea typeface="BIZ UDPゴシック" panose="020B0400000000000000" pitchFamily="50" charset="-128"/>
              </a:rPr>
              <a:t>　　　留意事項① </a:t>
            </a:r>
            <a:r>
              <a:rPr lang="en-US" altLang="ja-JP" sz="1050" dirty="0">
                <a:solidFill>
                  <a:srgbClr val="0070C0"/>
                </a:solidFill>
                <a:latin typeface="BIZ UDPゴシック" panose="020B0400000000000000" pitchFamily="50" charset="-128"/>
                <a:ea typeface="BIZ UDPゴシック" panose="020B0400000000000000" pitchFamily="50" charset="-128"/>
              </a:rPr>
              <a:t>b</a:t>
            </a:r>
            <a:r>
              <a:rPr lang="ja-JP" altLang="en-US" sz="1050" dirty="0">
                <a:solidFill>
                  <a:srgbClr val="0070C0"/>
                </a:solidFill>
                <a:latin typeface="BIZ UDPゴシック" panose="020B0400000000000000" pitchFamily="50" charset="-128"/>
                <a:ea typeface="BIZ UDPゴシック" panose="020B0400000000000000" pitchFamily="50" charset="-128"/>
              </a:rPr>
              <a:t>）　上記ａの取組に、改善エクササイズを実施する者としない者とで比較評価することを含めた取組</a:t>
            </a: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L="171450" lvl="0" indent="-171450">
              <a:buFont typeface="Wingdings" panose="05000000000000000000" pitchFamily="2" charset="2"/>
              <a:buChar char="u"/>
              <a:defRPr/>
            </a:pPr>
            <a:r>
              <a:rPr lang="ja-JP" altLang="en-US" sz="1200" b="1" dirty="0">
                <a:highlight>
                  <a:srgbClr val="FFFF00"/>
                </a:highlight>
                <a:latin typeface="BIZ UDPゴシック" panose="020B0400000000000000" pitchFamily="50" charset="-128"/>
                <a:ea typeface="BIZ UDPゴシック" panose="020B0400000000000000" pitchFamily="50" charset="-128"/>
              </a:rPr>
              <a:t>効果の検証方法</a:t>
            </a:r>
            <a:r>
              <a:rPr lang="ja-JP" altLang="en-US" sz="1200" b="1" kern="100" dirty="0">
                <a:solidFill>
                  <a:prstClr val="black"/>
                </a:solidFill>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（検証項目、効果測定のタイミングなど）</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目標に対する効果をはかるための、具体的な検証方法について記載してください。</a:t>
            </a: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kumimoji="1" lang="en-US" altLang="ja-JP"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kumimoji="1" lang="ja-JP" altLang="en-US" sz="105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AA3F4F19-CCF6-3388-B529-D9DDCB88107A}"/>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44379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4"/>
            <a:ext cx="8928992" cy="4464496"/>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３．波及効果・事業の継続性について</a:t>
            </a:r>
            <a:endParaRPr lang="en-US" altLang="ja-JP" sz="1400" b="1" dirty="0">
              <a:latin typeface="BIZ UDPゴシック" panose="020B0400000000000000" pitchFamily="50" charset="-128"/>
              <a:ea typeface="BIZ UDPゴシック" panose="020B0400000000000000" pitchFamily="50" charset="-128"/>
            </a:endParaRPr>
          </a:p>
          <a:p>
            <a:pPr algn="ctr"/>
            <a:r>
              <a:rPr lang="ja-JP" altLang="en-US" sz="1400" dirty="0">
                <a:solidFill>
                  <a:srgbClr val="C00000"/>
                </a:solidFill>
                <a:latin typeface="BIZ UDPゴシック" panose="020B0400000000000000" pitchFamily="50" charset="-128"/>
                <a:ea typeface="BIZ UDPゴシック" panose="020B0400000000000000" pitchFamily="50" charset="-128"/>
              </a:rPr>
              <a:t>（ページ上限枚数：２枚）</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D8F228F3-D932-DA89-2EFC-F6D99D225775}"/>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BIZ UDPゴシック" panose="020B0400000000000000" pitchFamily="50" charset="-128"/>
                <a:ea typeface="BIZ UDPゴシック" panose="020B0400000000000000" pitchFamily="50" charset="-128"/>
              </a:rPr>
              <a:t>本フォーマット内で</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自由に記載いただいて構いません</a:t>
            </a:r>
            <a:r>
              <a:rPr kumimoji="1" lang="ja-JP" altLang="en-US" sz="900" dirty="0">
                <a:solidFill>
                  <a:srgbClr val="FF0000"/>
                </a:solidFill>
                <a:latin typeface="BIZ UDPゴシック" panose="020B0400000000000000" pitchFamily="50" charset="-128"/>
                <a:ea typeface="BIZ UDPゴシック" panose="020B0400000000000000" pitchFamily="50" charset="-128"/>
              </a:rPr>
              <a:t>が、</a:t>
            </a:r>
            <a:r>
              <a:rPr lang="ja-JP" altLang="en-US" sz="900" u="sng" dirty="0">
                <a:solidFill>
                  <a:srgbClr val="FF0000"/>
                </a:solidFill>
                <a:latin typeface="BIZ UDPゴシック" panose="020B0400000000000000" pitchFamily="50" charset="-128"/>
                <a:ea typeface="BIZ UDPゴシック" panose="020B0400000000000000" pitchFamily="50" charset="-128"/>
              </a:rPr>
              <a:t>下記に示す項目を必ず網羅すると共に、</a:t>
            </a:r>
            <a:endParaRPr lang="en-US" altLang="ja-JP" sz="900" u="sng"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900" u="sng" dirty="0">
                <a:solidFill>
                  <a:srgbClr val="FF0000"/>
                </a:solidFill>
                <a:latin typeface="BIZ UDPゴシック" panose="020B0400000000000000" pitchFamily="50" charset="-128"/>
                <a:ea typeface="BIZ UDPゴシック" panose="020B0400000000000000" pitchFamily="50" charset="-128"/>
              </a:rPr>
              <a:t>各記載項目名（「黄色マーカーの部分）を該当部分に表記ください。</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図表やイメージ画像等も用いて頂いて構いません。青字で記載内容に対する説明文を入れています。</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ページ作成後、本テキストボックス、及び青字の説明文は、削除してください）</a:t>
            </a:r>
          </a:p>
        </p:txBody>
      </p:sp>
      <p:sp>
        <p:nvSpPr>
          <p:cNvPr id="10" name="正方形/長方形 9">
            <a:extLst>
              <a:ext uri="{FF2B5EF4-FFF2-40B4-BE49-F238E27FC236}">
                <a16:creationId xmlns:a16="http://schemas.microsoft.com/office/drawing/2014/main" id="{13A8547D-9FE2-4F46-05F6-1F90B8B1DD79}"/>
              </a:ext>
            </a:extLst>
          </p:cNvPr>
          <p:cNvSpPr/>
          <p:nvPr/>
        </p:nvSpPr>
        <p:spPr>
          <a:xfrm>
            <a:off x="323528" y="1232173"/>
            <a:ext cx="8568952" cy="3208571"/>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1" i="0" u="none" strike="noStrike" kern="1200" cap="none" spc="0" normalizeH="0" baseline="0" noProof="0" dirty="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cs typeface="+mn-cs"/>
              </a:rPr>
              <a:t>他の団体・企業、地域における事業の横展開の可能性 </a:t>
            </a:r>
            <a:endParaRPr kumimoji="1" lang="en-US" altLang="ja-JP" sz="1200" b="1" i="0" u="none" strike="noStrike" kern="1200" cap="none" spc="0" normalizeH="0" baseline="0" noProof="0" dirty="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cs typeface="+mn-cs"/>
            </a:endParaRPr>
          </a:p>
          <a:p>
            <a:pPr marL="171450" lvl="0" indent="-171450">
              <a:buFont typeface="Arial" panose="020B0604020202020204" pitchFamily="34" charset="0"/>
              <a:buChar char="•"/>
              <a:defRPr/>
            </a:pPr>
            <a:r>
              <a:rPr lang="ja-JP" altLang="en-US" sz="1050" dirty="0">
                <a:solidFill>
                  <a:srgbClr val="0070C0"/>
                </a:solidFill>
                <a:latin typeface="BIZ UDPゴシック" panose="020B0400000000000000" pitchFamily="50" charset="-128"/>
                <a:ea typeface="BIZ UDPゴシック" panose="020B0400000000000000" pitchFamily="50" charset="-128"/>
              </a:rPr>
              <a:t>本事業が、今後他の団体・企業・地域等において横展開が可能であるかどうかについて、理由と合わせて具体的に記載してください。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1200" b="1" dirty="0">
                <a:solidFill>
                  <a:prstClr val="black"/>
                </a:solidFill>
                <a:highlight>
                  <a:srgbClr val="FFFF00"/>
                </a:highlight>
                <a:latin typeface="BIZ UDPゴシック" panose="020B0400000000000000" pitchFamily="50" charset="-128"/>
                <a:ea typeface="BIZ UDPゴシック" panose="020B0400000000000000" pitchFamily="50" charset="-128"/>
              </a:rPr>
              <a:t>次年度以降</a:t>
            </a:r>
            <a:r>
              <a:rPr lang="ja-JP" altLang="en-US" sz="1200" b="1">
                <a:solidFill>
                  <a:prstClr val="black"/>
                </a:solidFill>
                <a:highlight>
                  <a:srgbClr val="FFFF00"/>
                </a:highlight>
                <a:latin typeface="BIZ UDPゴシック" panose="020B0400000000000000" pitchFamily="50" charset="-128"/>
                <a:ea typeface="BIZ UDPゴシック" panose="020B0400000000000000" pitchFamily="50" charset="-128"/>
              </a:rPr>
              <a:t>の事業</a:t>
            </a:r>
            <a:r>
              <a:rPr kumimoji="1" lang="ja-JP" altLang="en-US" sz="1200" b="1" i="0" u="none" strike="noStrike" kern="1200" cap="none" spc="0" normalizeH="0" baseline="0" noProof="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cs typeface="+mn-cs"/>
              </a:rPr>
              <a:t>継続性</a:t>
            </a:r>
            <a:endParaRPr kumimoji="1" lang="en-US" altLang="ja-JP" sz="1200" b="1" i="0" u="none" strike="noStrike" kern="1200" cap="none" spc="0" normalizeH="0" baseline="0" noProof="0" dirty="0">
              <a:ln>
                <a:noFill/>
              </a:ln>
              <a:solidFill>
                <a:prstClr val="black"/>
              </a:solidFill>
              <a:effectLst/>
              <a:highlight>
                <a:srgbClr val="FFFF00"/>
              </a:highlight>
              <a:uLnTx/>
              <a:uFillTx/>
              <a:latin typeface="BIZ UDPゴシック" panose="020B0400000000000000" pitchFamily="50" charset="-128"/>
              <a:ea typeface="BIZ UDPゴシック" panose="020B04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次年度以降に国費の活用が無くなった場合でも、自走化できる取組であるかどうかについて、理由と合わせて具体的に記載してください。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050" dirty="0">
              <a:solidFill>
                <a:srgbClr val="0070C0"/>
              </a:solidFill>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5AF97A01-3081-54D8-8DA2-EAD1F9844C1A}"/>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13244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4"/>
            <a:ext cx="8928992" cy="4471408"/>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788024" y="21853"/>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４．実施スケジュール</a:t>
            </a:r>
            <a:endParaRPr lang="en-US" altLang="ja-JP" sz="1400" b="1" dirty="0">
              <a:latin typeface="BIZ UDPゴシック" panose="020B0400000000000000" pitchFamily="50" charset="-128"/>
              <a:ea typeface="BIZ UDPゴシック" panose="020B0400000000000000" pitchFamily="50" charset="-128"/>
            </a:endParaRPr>
          </a:p>
          <a:p>
            <a:pPr algn="ctr"/>
            <a:r>
              <a:rPr lang="ja-JP" altLang="en-US" sz="1400" dirty="0">
                <a:solidFill>
                  <a:srgbClr val="C00000"/>
                </a:solidFill>
                <a:latin typeface="BIZ UDPゴシック" panose="020B0400000000000000" pitchFamily="50" charset="-128"/>
                <a:ea typeface="BIZ UDPゴシック" panose="020B0400000000000000" pitchFamily="50" charset="-128"/>
              </a:rPr>
              <a:t>（ページ上限枚数：</a:t>
            </a:r>
            <a:r>
              <a:rPr lang="en-US" altLang="ja-JP" sz="1400" dirty="0">
                <a:solidFill>
                  <a:srgbClr val="C00000"/>
                </a:solidFill>
                <a:latin typeface="BIZ UDPゴシック" panose="020B0400000000000000" pitchFamily="50" charset="-128"/>
                <a:ea typeface="BIZ UDPゴシック" panose="020B0400000000000000" pitchFamily="50" charset="-128"/>
              </a:rPr>
              <a:t>1</a:t>
            </a:r>
            <a:r>
              <a:rPr lang="ja-JP" altLang="en-US" sz="1400" dirty="0">
                <a:solidFill>
                  <a:srgbClr val="C00000"/>
                </a:solidFill>
                <a:latin typeface="BIZ UDPゴシック" panose="020B0400000000000000" pitchFamily="50" charset="-128"/>
                <a:ea typeface="BIZ UDPゴシック" panose="020B0400000000000000" pitchFamily="50" charset="-128"/>
              </a:rPr>
              <a:t>枚）</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graphicFrame>
        <p:nvGraphicFramePr>
          <p:cNvPr id="4" name="表 3">
            <a:extLst>
              <a:ext uri="{FF2B5EF4-FFF2-40B4-BE49-F238E27FC236}">
                <a16:creationId xmlns:a16="http://schemas.microsoft.com/office/drawing/2014/main" id="{847DF114-2959-4506-9A93-57F822742526}"/>
              </a:ext>
            </a:extLst>
          </p:cNvPr>
          <p:cNvGraphicFramePr>
            <a:graphicFrameLocks noGrp="1"/>
          </p:cNvGraphicFramePr>
          <p:nvPr>
            <p:extLst>
              <p:ext uri="{D42A27DB-BD31-4B8C-83A1-F6EECF244321}">
                <p14:modId xmlns:p14="http://schemas.microsoft.com/office/powerpoint/2010/main" val="920282749"/>
              </p:ext>
            </p:extLst>
          </p:nvPr>
        </p:nvGraphicFramePr>
        <p:xfrm>
          <a:off x="3508581" y="1262750"/>
          <a:ext cx="5295194" cy="3757266"/>
        </p:xfrm>
        <a:graphic>
          <a:graphicData uri="http://schemas.openxmlformats.org/drawingml/2006/table">
            <a:tbl>
              <a:tblPr firstRow="1" firstCol="1" bandRow="1"/>
              <a:tblGrid>
                <a:gridCol w="813163">
                  <a:extLst>
                    <a:ext uri="{9D8B030D-6E8A-4147-A177-3AD203B41FA5}">
                      <a16:colId xmlns:a16="http://schemas.microsoft.com/office/drawing/2014/main" val="3444921737"/>
                    </a:ext>
                  </a:extLst>
                </a:gridCol>
                <a:gridCol w="813163">
                  <a:extLst>
                    <a:ext uri="{9D8B030D-6E8A-4147-A177-3AD203B41FA5}">
                      <a16:colId xmlns:a16="http://schemas.microsoft.com/office/drawing/2014/main" val="551133069"/>
                    </a:ext>
                  </a:extLst>
                </a:gridCol>
                <a:gridCol w="813163">
                  <a:extLst>
                    <a:ext uri="{9D8B030D-6E8A-4147-A177-3AD203B41FA5}">
                      <a16:colId xmlns:a16="http://schemas.microsoft.com/office/drawing/2014/main" val="2786587816"/>
                    </a:ext>
                  </a:extLst>
                </a:gridCol>
                <a:gridCol w="813163">
                  <a:extLst>
                    <a:ext uri="{9D8B030D-6E8A-4147-A177-3AD203B41FA5}">
                      <a16:colId xmlns:a16="http://schemas.microsoft.com/office/drawing/2014/main" val="1370132732"/>
                    </a:ext>
                  </a:extLst>
                </a:gridCol>
                <a:gridCol w="813748">
                  <a:extLst>
                    <a:ext uri="{9D8B030D-6E8A-4147-A177-3AD203B41FA5}">
                      <a16:colId xmlns:a16="http://schemas.microsoft.com/office/drawing/2014/main" val="2858721628"/>
                    </a:ext>
                  </a:extLst>
                </a:gridCol>
                <a:gridCol w="813748">
                  <a:extLst>
                    <a:ext uri="{9D8B030D-6E8A-4147-A177-3AD203B41FA5}">
                      <a16:colId xmlns:a16="http://schemas.microsoft.com/office/drawing/2014/main" val="8435690"/>
                    </a:ext>
                  </a:extLst>
                </a:gridCol>
                <a:gridCol w="415046">
                  <a:extLst>
                    <a:ext uri="{9D8B030D-6E8A-4147-A177-3AD203B41FA5}">
                      <a16:colId xmlns:a16="http://schemas.microsoft.com/office/drawing/2014/main" val="2307875852"/>
                    </a:ext>
                  </a:extLst>
                </a:gridCol>
              </a:tblGrid>
              <a:tr h="189456">
                <a:tc rowSpan="2">
                  <a:txBody>
                    <a:bodyPr/>
                    <a:lstStyle/>
                    <a:p>
                      <a:pPr algn="ctr">
                        <a:lnSpc>
                          <a:spcPts val="1380"/>
                        </a:lnSpc>
                        <a:spcAft>
                          <a:spcPts val="0"/>
                        </a:spcAft>
                      </a:pPr>
                      <a:r>
                        <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rPr>
                        <a:t>実施時期</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15000"/>
                        </a:lnSpc>
                        <a:spcAft>
                          <a:spcPts val="0"/>
                        </a:spcAft>
                      </a:pPr>
                      <a:r>
                        <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rPr>
                        <a:t>計画事項</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lnSpc>
                          <a:spcPts val="1380"/>
                        </a:lnSpc>
                        <a:spcAft>
                          <a:spcPts val="0"/>
                        </a:spcAft>
                      </a:pPr>
                      <a:r>
                        <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rPr>
                        <a:t>備　考</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9365443"/>
                  </a:ext>
                </a:extLst>
              </a:tr>
              <a:tr h="237854">
                <a:tc vMerge="1">
                  <a:txBody>
                    <a:bodyPr/>
                    <a:lstStyle/>
                    <a:p>
                      <a:endParaRPr kumimoji="1" lang="ja-JP" altLang="en-US"/>
                    </a:p>
                  </a:txBody>
                  <a:tcPr/>
                </a:tc>
                <a:tc>
                  <a:txBody>
                    <a:bodyPr/>
                    <a:lstStyle/>
                    <a:p>
                      <a:pPr algn="ctr">
                        <a:lnSpc>
                          <a:spcPts val="1380"/>
                        </a:lnSpc>
                        <a:spcAft>
                          <a:spcPts val="0"/>
                        </a:spcAft>
                      </a:pPr>
                      <a:r>
                        <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rPr>
                        <a:t>（１）○○○○</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80"/>
                        </a:lnSpc>
                        <a:spcAft>
                          <a:spcPts val="0"/>
                        </a:spcAft>
                      </a:pPr>
                      <a:r>
                        <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rPr>
                        <a:t>（２）○○○○</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80"/>
                        </a:lnSpc>
                        <a:spcAft>
                          <a:spcPts val="0"/>
                        </a:spcAft>
                      </a:pPr>
                      <a:r>
                        <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a:t>
                      </a:r>
                      <a:endParaRPr lang="ja-JP" sz="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80"/>
                        </a:lnSpc>
                        <a:spcAft>
                          <a:spcPts val="0"/>
                        </a:spcAft>
                      </a:pPr>
                      <a:r>
                        <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rPr>
                        <a:t>（４）○○○○</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80"/>
                        </a:lnSpc>
                        <a:spcAft>
                          <a:spcPts val="0"/>
                        </a:spcAft>
                      </a:pPr>
                      <a:r>
                        <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rPr>
                        <a:t>（５）○○○○</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33684519"/>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049641975"/>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59758347"/>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93255453"/>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474765879"/>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800510000"/>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79853033"/>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28631799"/>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860286934"/>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02952343"/>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946317089"/>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00766609"/>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819547220"/>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269936271"/>
                  </a:ext>
                </a:extLst>
              </a:tr>
              <a:tr h="237854">
                <a:tc>
                  <a:txBody>
                    <a:bodyPr/>
                    <a:lstStyle/>
                    <a:p>
                      <a:pPr algn="ctr">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80"/>
                        </a:lnSpc>
                        <a:spcAft>
                          <a:spcPts val="0"/>
                        </a:spcAft>
                      </a:pPr>
                      <a:r>
                        <a:rPr 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0357" marR="40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0529626"/>
                  </a:ext>
                </a:extLst>
              </a:tr>
            </a:tbl>
          </a:graphicData>
        </a:graphic>
      </p:graphicFrame>
      <p:sp>
        <p:nvSpPr>
          <p:cNvPr id="5" name="正方形/長方形 4">
            <a:extLst>
              <a:ext uri="{FF2B5EF4-FFF2-40B4-BE49-F238E27FC236}">
                <a16:creationId xmlns:a16="http://schemas.microsoft.com/office/drawing/2014/main" id="{92D028AA-5A12-4F1E-8B66-1D59BFADDDDD}"/>
              </a:ext>
            </a:extLst>
          </p:cNvPr>
          <p:cNvSpPr/>
          <p:nvPr/>
        </p:nvSpPr>
        <p:spPr>
          <a:xfrm>
            <a:off x="215008" y="1148753"/>
            <a:ext cx="3293573" cy="3706143"/>
          </a:xfrm>
          <a:prstGeom prst="rect">
            <a:avLst/>
          </a:prstGeom>
        </p:spPr>
        <p:txBody>
          <a:bodyPr wrap="square">
            <a:spAutoFit/>
          </a:bodyPr>
          <a:lstStyle/>
          <a:p>
            <a:pPr marL="171450" indent="-171450">
              <a:buFont typeface="Wingdings" panose="05000000000000000000" pitchFamily="2" charset="2"/>
              <a:buChar char="u"/>
            </a:pPr>
            <a:r>
              <a:rPr lang="ja-JP" altLang="en-US"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rPr>
              <a:t>実施スケジュール</a:t>
            </a:r>
            <a:endParaRPr lang="en-US" altLang="ja-JP" sz="1200" b="1" kern="100" dirty="0">
              <a:effectLst/>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indent="-171450">
              <a:buFont typeface="Arial" panose="020B0604020202020204" pitchFamily="34" charset="0"/>
              <a:buChar char="•"/>
            </a:pPr>
            <a:r>
              <a:rPr lang="ja-JP" altLang="en-US" sz="1050" dirty="0">
                <a:solidFill>
                  <a:srgbClr val="0070C0"/>
                </a:solidFill>
                <a:latin typeface="BIZ UDPゴシック" panose="020B0400000000000000" pitchFamily="50" charset="-128"/>
                <a:ea typeface="BIZ UDPゴシック" panose="020B0400000000000000" pitchFamily="50" charset="-128"/>
              </a:rPr>
              <a:t>事業実施スケジュールを記載してください。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r>
              <a:rPr lang="ja-JP" altLang="en-US" sz="1050" dirty="0">
                <a:solidFill>
                  <a:srgbClr val="0070C0"/>
                </a:solidFill>
                <a:latin typeface="BIZ UDPゴシック" panose="020B0400000000000000" pitchFamily="50" charset="-128"/>
                <a:ea typeface="BIZ UDPゴシック" panose="020B0400000000000000" pitchFamily="50" charset="-128"/>
              </a:rPr>
              <a:t>　　事業実施期間は契約を締結した日から令和</a:t>
            </a:r>
            <a:r>
              <a:rPr lang="en-US" altLang="ja-JP" sz="1050" dirty="0">
                <a:solidFill>
                  <a:srgbClr val="0070C0"/>
                </a:solidFill>
                <a:latin typeface="BIZ UDPゴシック" panose="020B0400000000000000" pitchFamily="50" charset="-128"/>
                <a:ea typeface="BIZ UDPゴシック" panose="020B0400000000000000" pitchFamily="50" charset="-128"/>
              </a:rPr>
              <a:t>8</a:t>
            </a:r>
            <a:r>
              <a:rPr lang="ja-JP" altLang="en-US" sz="1050" dirty="0">
                <a:solidFill>
                  <a:srgbClr val="0070C0"/>
                </a:solidFill>
                <a:latin typeface="BIZ UDPゴシック" panose="020B0400000000000000" pitchFamily="50" charset="-128"/>
                <a:ea typeface="BIZ UDPゴシック" panose="020B0400000000000000" pitchFamily="50" charset="-128"/>
              </a:rPr>
              <a:t>年</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r>
              <a:rPr lang="ja-JP" altLang="en-US" sz="1050" dirty="0">
                <a:solidFill>
                  <a:srgbClr val="0070C0"/>
                </a:solidFill>
                <a:latin typeface="BIZ UDPゴシック" panose="020B0400000000000000" pitchFamily="50" charset="-128"/>
                <a:ea typeface="BIZ UDPゴシック" panose="020B0400000000000000" pitchFamily="50" charset="-128"/>
              </a:rPr>
              <a:t>　　３月１日となります。</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50" dirty="0">
                <a:solidFill>
                  <a:srgbClr val="0070C0"/>
                </a:solidFill>
                <a:latin typeface="BIZ UDPゴシック" panose="020B0400000000000000" pitchFamily="50" charset="-128"/>
                <a:ea typeface="BIZ UDPゴシック" panose="020B0400000000000000" pitchFamily="50" charset="-128"/>
              </a:rPr>
              <a:t>契約締結後でなければ事業に着手できないので、事業開始日に柔軟性を持たせた実施スケジュールとしてください。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ja-JP" altLang="en-US" sz="1050" dirty="0">
              <a:solidFill>
                <a:srgbClr val="0070C0"/>
              </a:solidFill>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50" dirty="0">
                <a:solidFill>
                  <a:srgbClr val="0070C0"/>
                </a:solidFill>
                <a:latin typeface="BIZ UDPゴシック" panose="020B0400000000000000" pitchFamily="50" charset="-128"/>
                <a:ea typeface="BIZ UDPゴシック" panose="020B0400000000000000" pitchFamily="50" charset="-128"/>
              </a:rPr>
              <a:t>令和</a:t>
            </a:r>
            <a:r>
              <a:rPr lang="en-US" altLang="ja-JP" sz="1050" dirty="0">
                <a:solidFill>
                  <a:srgbClr val="0070C0"/>
                </a:solidFill>
                <a:latin typeface="BIZ UDPゴシック" panose="020B0400000000000000" pitchFamily="50" charset="-128"/>
                <a:ea typeface="BIZ UDPゴシック" panose="020B0400000000000000" pitchFamily="50" charset="-128"/>
              </a:rPr>
              <a:t>7</a:t>
            </a:r>
            <a:r>
              <a:rPr lang="ja-JP" altLang="en-US" sz="1050" dirty="0">
                <a:solidFill>
                  <a:srgbClr val="0070C0"/>
                </a:solidFill>
                <a:latin typeface="BIZ UDPゴシック" panose="020B0400000000000000" pitchFamily="50" charset="-128"/>
                <a:ea typeface="BIZ UDPゴシック" panose="020B0400000000000000" pitchFamily="50" charset="-128"/>
              </a:rPr>
              <a:t>年１</a:t>
            </a:r>
            <a:r>
              <a:rPr lang="en-US" altLang="ja-JP" sz="1050" dirty="0">
                <a:solidFill>
                  <a:srgbClr val="0070C0"/>
                </a:solidFill>
                <a:latin typeface="BIZ UDPゴシック" panose="020B0400000000000000" pitchFamily="50" charset="-128"/>
                <a:ea typeface="BIZ UDPゴシック" panose="020B0400000000000000" pitchFamily="50" charset="-128"/>
              </a:rPr>
              <a:t>2</a:t>
            </a:r>
            <a:r>
              <a:rPr lang="ja-JP" altLang="en-US" sz="1050" dirty="0">
                <a:solidFill>
                  <a:srgbClr val="0070C0"/>
                </a:solidFill>
                <a:latin typeface="BIZ UDPゴシック" panose="020B0400000000000000" pitchFamily="50" charset="-128"/>
                <a:ea typeface="BIZ UDPゴシック" panose="020B0400000000000000" pitchFamily="50" charset="-128"/>
              </a:rPr>
              <a:t>月～令和</a:t>
            </a:r>
            <a:r>
              <a:rPr lang="en-US" altLang="ja-JP" sz="1050" dirty="0">
                <a:solidFill>
                  <a:srgbClr val="0070C0"/>
                </a:solidFill>
                <a:latin typeface="BIZ UDPゴシック" panose="020B0400000000000000" pitchFamily="50" charset="-128"/>
                <a:ea typeface="BIZ UDPゴシック" panose="020B0400000000000000" pitchFamily="50" charset="-128"/>
              </a:rPr>
              <a:t>8</a:t>
            </a:r>
            <a:r>
              <a:rPr lang="ja-JP" altLang="en-US" sz="1050" dirty="0">
                <a:solidFill>
                  <a:srgbClr val="0070C0"/>
                </a:solidFill>
                <a:latin typeface="BIZ UDPゴシック" panose="020B0400000000000000" pitchFamily="50" charset="-128"/>
                <a:ea typeface="BIZ UDPゴシック" panose="020B0400000000000000" pitchFamily="50" charset="-128"/>
              </a:rPr>
              <a:t>年</a:t>
            </a:r>
            <a:r>
              <a:rPr lang="en-US" altLang="ja-JP" sz="1050" dirty="0">
                <a:solidFill>
                  <a:srgbClr val="0070C0"/>
                </a:solidFill>
                <a:latin typeface="BIZ UDPゴシック" panose="020B0400000000000000" pitchFamily="50" charset="-128"/>
                <a:ea typeface="BIZ UDPゴシック" panose="020B0400000000000000" pitchFamily="50" charset="-128"/>
              </a:rPr>
              <a:t>1</a:t>
            </a:r>
            <a:r>
              <a:rPr lang="ja-JP" altLang="en-US" sz="1050" dirty="0">
                <a:solidFill>
                  <a:srgbClr val="0070C0"/>
                </a:solidFill>
                <a:latin typeface="BIZ UDPゴシック" panose="020B0400000000000000" pitchFamily="50" charset="-128"/>
                <a:ea typeface="BIZ UDPゴシック" panose="020B0400000000000000" pitchFamily="50" charset="-128"/>
              </a:rPr>
              <a:t>月頃（予定）の中間報告で進捗報告、令和</a:t>
            </a:r>
            <a:r>
              <a:rPr lang="en-US" altLang="ja-JP" sz="1050" dirty="0">
                <a:solidFill>
                  <a:srgbClr val="0070C0"/>
                </a:solidFill>
                <a:latin typeface="BIZ UDPゴシック" panose="020B0400000000000000" pitchFamily="50" charset="-128"/>
                <a:ea typeface="BIZ UDPゴシック" panose="020B0400000000000000" pitchFamily="50" charset="-128"/>
              </a:rPr>
              <a:t>8</a:t>
            </a:r>
            <a:r>
              <a:rPr lang="ja-JP" altLang="en-US" sz="1050" dirty="0">
                <a:solidFill>
                  <a:srgbClr val="0070C0"/>
                </a:solidFill>
                <a:latin typeface="BIZ UDPゴシック" panose="020B0400000000000000" pitchFamily="50" charset="-128"/>
                <a:ea typeface="BIZ UDPゴシック" panose="020B0400000000000000" pitchFamily="50" charset="-128"/>
              </a:rPr>
              <a:t>年２月</a:t>
            </a:r>
            <a:r>
              <a:rPr lang="en-US" altLang="ja-JP" sz="1050" dirty="0">
                <a:solidFill>
                  <a:srgbClr val="0070C0"/>
                </a:solidFill>
                <a:latin typeface="BIZ UDPゴシック" panose="020B0400000000000000" pitchFamily="50" charset="-128"/>
                <a:ea typeface="BIZ UDPゴシック" panose="020B0400000000000000" pitchFamily="50" charset="-128"/>
              </a:rPr>
              <a:t>27</a:t>
            </a:r>
            <a:r>
              <a:rPr lang="ja-JP" altLang="en-US" sz="1050" dirty="0">
                <a:solidFill>
                  <a:srgbClr val="0070C0"/>
                </a:solidFill>
                <a:latin typeface="BIZ UDPゴシック" panose="020B0400000000000000" pitchFamily="50" charset="-128"/>
                <a:ea typeface="BIZ UDPゴシック" panose="020B0400000000000000" pitchFamily="50" charset="-128"/>
              </a:rPr>
              <a:t>日までに最終成果報告の提出が可能なようにスケジュールを作成してください。</a:t>
            </a:r>
          </a:p>
          <a:p>
            <a:r>
              <a:rPr lang="ja-JP" altLang="en-US" sz="1050" dirty="0">
                <a:solidFill>
                  <a:srgbClr val="0070C0"/>
                </a:solidFill>
                <a:latin typeface="BIZ UDPゴシック" panose="020B0400000000000000" pitchFamily="50" charset="-128"/>
                <a:ea typeface="BIZ UDPゴシック" panose="020B0400000000000000" pitchFamily="50" charset="-128"/>
              </a:rPr>
              <a:t>　　</a:t>
            </a:r>
            <a:r>
              <a:rPr lang="en-US" altLang="ja-JP" sz="900" dirty="0">
                <a:solidFill>
                  <a:srgbClr val="0070C0"/>
                </a:solidFill>
                <a:latin typeface="BIZ UDPゴシック" panose="020B0400000000000000" pitchFamily="50" charset="-128"/>
                <a:ea typeface="BIZ UDPゴシック" panose="020B0400000000000000" pitchFamily="50" charset="-128"/>
              </a:rPr>
              <a:t>※</a:t>
            </a:r>
            <a:r>
              <a:rPr lang="ja-JP" altLang="en-US" sz="900" dirty="0">
                <a:solidFill>
                  <a:srgbClr val="0070C0"/>
                </a:solidFill>
                <a:latin typeface="BIZ UDPゴシック" panose="020B0400000000000000" pitchFamily="50" charset="-128"/>
                <a:ea typeface="BIZ UDPゴシック" panose="020B0400000000000000" pitchFamily="50" charset="-128"/>
              </a:rPr>
              <a:t>中間報告の実施時期は、別途指示するものとします。</a:t>
            </a:r>
            <a:endParaRPr lang="en-US" altLang="ja-JP" sz="90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endParaRPr lang="en-US" altLang="ja-JP" sz="1050" dirty="0">
              <a:solidFill>
                <a:srgbClr val="0070C0"/>
              </a:solidFill>
              <a:latin typeface="BIZ UDPゴシック" panose="020B0400000000000000" pitchFamily="50" charset="-128"/>
              <a:ea typeface="BIZ UDPゴシック" panose="020B0400000000000000" pitchFamily="50" charset="-128"/>
            </a:endParaRPr>
          </a:p>
          <a:p>
            <a:pPr marL="171450" indent="-171450" algn="just">
              <a:lnSpc>
                <a:spcPts val="1380"/>
              </a:lnSpc>
              <a:spcAft>
                <a:spcPts val="0"/>
              </a:spcAft>
              <a:buFont typeface="Arial" panose="020B0604020202020204" pitchFamily="34" charset="0"/>
              <a:buChar char="•"/>
            </a:pPr>
            <a:r>
              <a:rPr lang="ja-JP" altLang="en-US"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前頁までの</a:t>
            </a:r>
            <a:r>
              <a:rPr lang="ja-JP" altLang="ja-JP"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記載との整合性に留意し</a:t>
            </a:r>
            <a:r>
              <a:rPr lang="ja-JP" altLang="en-US"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、スケジュールを作成ください</a:t>
            </a:r>
            <a:r>
              <a:rPr lang="ja-JP" altLang="ja-JP"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p>
          <a:p>
            <a:r>
              <a:rPr lang="ja-JP" altLang="en-US"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右表は一例であり、</a:t>
            </a:r>
            <a:r>
              <a:rPr lang="ja-JP" altLang="en-US" sz="1050" u="sng"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書式</a:t>
            </a:r>
            <a:r>
              <a:rPr lang="ja-JP" altLang="ja-JP" sz="1050" u="sng"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は任意</a:t>
            </a:r>
            <a:r>
              <a:rPr lang="ja-JP" altLang="ja-JP"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です。実施時期が</a:t>
            </a:r>
            <a:endParaRPr lang="en-US" altLang="ja-JP"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05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できるだけ詳細にわかるよう作成してください。</a:t>
            </a:r>
            <a:endParaRPr lang="ja-JP" altLang="en-US" sz="1050" dirty="0">
              <a:solidFill>
                <a:srgbClr val="0070C0"/>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B699EDF2-B1EE-4024-A4B6-19EB74A7A788}"/>
              </a:ext>
            </a:extLst>
          </p:cNvPr>
          <p:cNvSpPr/>
          <p:nvPr/>
        </p:nvSpPr>
        <p:spPr>
          <a:xfrm>
            <a:off x="4067944" y="2863238"/>
            <a:ext cx="439248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BIZ UDPゴシック" panose="020B0400000000000000" pitchFamily="50" charset="-128"/>
                <a:ea typeface="BIZ UDPゴシック" panose="020B0400000000000000" pitchFamily="50" charset="-128"/>
              </a:rPr>
              <a:t>一例</a:t>
            </a:r>
          </a:p>
        </p:txBody>
      </p:sp>
      <p:sp>
        <p:nvSpPr>
          <p:cNvPr id="12" name="正方形/長方形 11">
            <a:extLst>
              <a:ext uri="{FF2B5EF4-FFF2-40B4-BE49-F238E27FC236}">
                <a16:creationId xmlns:a16="http://schemas.microsoft.com/office/drawing/2014/main" id="{26BFD3C1-8D33-B672-C5B3-F7D36A87B8D7}"/>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BIZ UDPゴシック" panose="020B0400000000000000" pitchFamily="50" charset="-128"/>
                <a:ea typeface="BIZ UDPゴシック" panose="020B0400000000000000" pitchFamily="50" charset="-128"/>
              </a:rPr>
              <a:t>本フォーマット内で</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自由に記載いただいて構いません</a:t>
            </a:r>
            <a:r>
              <a:rPr kumimoji="1" lang="ja-JP" altLang="en-US" sz="900" dirty="0">
                <a:solidFill>
                  <a:srgbClr val="FF0000"/>
                </a:solidFill>
                <a:latin typeface="BIZ UDPゴシック" panose="020B0400000000000000" pitchFamily="50" charset="-128"/>
                <a:ea typeface="BIZ UDPゴシック" panose="020B0400000000000000" pitchFamily="50" charset="-128"/>
              </a:rPr>
              <a:t>が、</a:t>
            </a:r>
            <a:r>
              <a:rPr lang="ja-JP" altLang="en-US" sz="900" u="sng" dirty="0">
                <a:solidFill>
                  <a:srgbClr val="FF0000"/>
                </a:solidFill>
                <a:latin typeface="BIZ UDPゴシック" panose="020B0400000000000000" pitchFamily="50" charset="-128"/>
                <a:ea typeface="BIZ UDPゴシック" panose="020B0400000000000000" pitchFamily="50" charset="-128"/>
              </a:rPr>
              <a:t>下記に示す項目を必ず網羅すると共に、</a:t>
            </a:r>
            <a:endParaRPr lang="en-US" altLang="ja-JP" sz="900" u="sng"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900" u="sng" dirty="0">
                <a:solidFill>
                  <a:srgbClr val="FF0000"/>
                </a:solidFill>
                <a:latin typeface="BIZ UDPゴシック" panose="020B0400000000000000" pitchFamily="50" charset="-128"/>
                <a:ea typeface="BIZ UDPゴシック" panose="020B0400000000000000" pitchFamily="50" charset="-128"/>
              </a:rPr>
              <a:t>各記載項目名（「黄色マーカーの部分）を該当部分に表記ください。</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図表やイメージ画像等も用いて頂いて構いません。青字で記載内容に対する説明文を入れています。</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ページ作成後、本テキストボックス、及び青字の説明文は、削除してください）</a:t>
            </a:r>
          </a:p>
        </p:txBody>
      </p:sp>
      <p:sp>
        <p:nvSpPr>
          <p:cNvPr id="2" name="正方形/長方形 1">
            <a:extLst>
              <a:ext uri="{FF2B5EF4-FFF2-40B4-BE49-F238E27FC236}">
                <a16:creationId xmlns:a16="http://schemas.microsoft.com/office/drawing/2014/main" id="{CAE8393D-63B9-7BC7-05D7-CE69E3758BB2}"/>
              </a:ext>
            </a:extLst>
          </p:cNvPr>
          <p:cNvSpPr/>
          <p:nvPr/>
        </p:nvSpPr>
        <p:spPr>
          <a:xfrm>
            <a:off x="107504" y="21853"/>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5725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7504" y="627534"/>
            <a:ext cx="8928992" cy="4464496"/>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158BC96-43EC-4D23-8B88-6E261ED2B423}"/>
              </a:ext>
            </a:extLst>
          </p:cNvPr>
          <p:cNvSpPr/>
          <p:nvPr/>
        </p:nvSpPr>
        <p:spPr>
          <a:xfrm>
            <a:off x="4807196" y="27298"/>
            <a:ext cx="4229300" cy="523220"/>
          </a:xfrm>
          <a:prstGeom prst="rect">
            <a:avLst/>
          </a:prstGeom>
          <a:solidFill>
            <a:schemeClr val="accent6">
              <a:lumMod val="20000"/>
              <a:lumOff val="80000"/>
            </a:schemeClr>
          </a:solidFill>
          <a:ln w="19050">
            <a:solidFill>
              <a:srgbClr val="FFC000"/>
            </a:solidFill>
          </a:ln>
        </p:spPr>
        <p:txBody>
          <a:bodyPr wrap="square">
            <a:spAutoFit/>
          </a:bodyPr>
          <a:lstStyle/>
          <a:p>
            <a:pPr algn="ctr"/>
            <a:r>
              <a:rPr lang="ja-JP" altLang="en-US" sz="1400" b="1" dirty="0">
                <a:latin typeface="BIZ UDPゴシック" panose="020B0400000000000000" pitchFamily="50" charset="-128"/>
                <a:ea typeface="BIZ UDPゴシック" panose="020B0400000000000000" pitchFamily="50" charset="-128"/>
              </a:rPr>
              <a:t>５．実施体制</a:t>
            </a:r>
            <a:endParaRPr lang="en-US" altLang="ja-JP" sz="1400" b="1" dirty="0">
              <a:latin typeface="BIZ UDPゴシック" panose="020B0400000000000000" pitchFamily="50" charset="-128"/>
              <a:ea typeface="BIZ UDPゴシック" panose="020B0400000000000000" pitchFamily="50" charset="-128"/>
            </a:endParaRPr>
          </a:p>
          <a:p>
            <a:pPr algn="ctr"/>
            <a:r>
              <a:rPr lang="ja-JP" altLang="en-US" sz="1400" dirty="0">
                <a:solidFill>
                  <a:srgbClr val="C00000"/>
                </a:solidFill>
                <a:latin typeface="BIZ UDPゴシック" panose="020B0400000000000000" pitchFamily="50" charset="-128"/>
                <a:ea typeface="BIZ UDPゴシック" panose="020B0400000000000000" pitchFamily="50" charset="-128"/>
              </a:rPr>
              <a:t>（１）</a:t>
            </a:r>
            <a:r>
              <a:rPr lang="en-US" altLang="ja-JP" sz="1400" dirty="0">
                <a:solidFill>
                  <a:srgbClr val="C00000"/>
                </a:solidFill>
                <a:latin typeface="BIZ UDPゴシック" panose="020B0400000000000000" pitchFamily="50" charset="-128"/>
                <a:ea typeface="BIZ UDPゴシック" panose="020B0400000000000000" pitchFamily="50" charset="-128"/>
              </a:rPr>
              <a:t>PT</a:t>
            </a:r>
            <a:r>
              <a:rPr lang="ja-JP" altLang="en-US" sz="1400" dirty="0">
                <a:solidFill>
                  <a:srgbClr val="C00000"/>
                </a:solidFill>
                <a:latin typeface="BIZ UDPゴシック" panose="020B0400000000000000" pitchFamily="50" charset="-128"/>
                <a:ea typeface="BIZ UDPゴシック" panose="020B0400000000000000" pitchFamily="50" charset="-128"/>
              </a:rPr>
              <a:t>（プロジェクトチーム）の構成団体</a:t>
            </a:r>
            <a:endParaRPr lang="en-US" altLang="ja-JP" sz="1400" dirty="0">
              <a:solidFill>
                <a:srgbClr val="C00000"/>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D8F228F3-D932-DA89-2EFC-F6D99D225775}"/>
              </a:ext>
            </a:extLst>
          </p:cNvPr>
          <p:cNvSpPr/>
          <p:nvPr/>
        </p:nvSpPr>
        <p:spPr>
          <a:xfrm>
            <a:off x="323528" y="699542"/>
            <a:ext cx="8568952" cy="43204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BIZ UDPゴシック" panose="020B0400000000000000" pitchFamily="50" charset="-128"/>
                <a:ea typeface="BIZ UDPゴシック" panose="020B0400000000000000" pitchFamily="50" charset="-128"/>
              </a:rPr>
              <a:t>本フォーマット内で</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自由に記載いただいて構いません</a:t>
            </a:r>
            <a:r>
              <a:rPr kumimoji="1" lang="ja-JP" altLang="en-US" sz="900" dirty="0">
                <a:solidFill>
                  <a:srgbClr val="FF0000"/>
                </a:solidFill>
                <a:latin typeface="BIZ UDPゴシック" panose="020B0400000000000000" pitchFamily="50" charset="-128"/>
                <a:ea typeface="BIZ UDPゴシック" panose="020B0400000000000000" pitchFamily="50" charset="-128"/>
              </a:rPr>
              <a:t>が、</a:t>
            </a:r>
            <a:r>
              <a:rPr lang="ja-JP" altLang="en-US" sz="900" u="sng" dirty="0">
                <a:solidFill>
                  <a:srgbClr val="FF0000"/>
                </a:solidFill>
                <a:latin typeface="BIZ UDPゴシック" panose="020B0400000000000000" pitchFamily="50" charset="-128"/>
                <a:ea typeface="BIZ UDPゴシック" panose="020B0400000000000000" pitchFamily="50" charset="-128"/>
              </a:rPr>
              <a:t>下記に示す項目を必ず網羅すると共に、</a:t>
            </a:r>
            <a:endParaRPr lang="en-US" altLang="ja-JP" sz="900" u="sng"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900" u="sng" dirty="0">
                <a:solidFill>
                  <a:srgbClr val="FF0000"/>
                </a:solidFill>
                <a:latin typeface="BIZ UDPゴシック" panose="020B0400000000000000" pitchFamily="50" charset="-128"/>
                <a:ea typeface="BIZ UDPゴシック" panose="020B0400000000000000" pitchFamily="50" charset="-128"/>
              </a:rPr>
              <a:t>各記載項目名（「黄色マーカーの部分）を該当部分に表記ください。</a:t>
            </a:r>
            <a:r>
              <a:rPr kumimoji="1" lang="ja-JP" altLang="en-US" sz="900" u="sng" dirty="0">
                <a:solidFill>
                  <a:srgbClr val="FF0000"/>
                </a:solidFill>
                <a:latin typeface="BIZ UDPゴシック" panose="020B0400000000000000" pitchFamily="50" charset="-128"/>
                <a:ea typeface="BIZ UDPゴシック" panose="020B0400000000000000" pitchFamily="50" charset="-128"/>
              </a:rPr>
              <a:t>図表やイメージ画像等も用いて頂いて構いません。青字で記載内容に対する説明文を入れています。</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a:t>
            </a:r>
            <a:r>
              <a:rPr kumimoji="1" lang="en-US" altLang="ja-JP" sz="900" b="1" dirty="0">
                <a:solidFill>
                  <a:srgbClr val="FF0000"/>
                </a:solidFill>
                <a:latin typeface="BIZ UDPゴシック" panose="020B0400000000000000" pitchFamily="50" charset="-128"/>
                <a:ea typeface="BIZ UDPゴシック" panose="020B0400000000000000" pitchFamily="50" charset="-128"/>
              </a:rPr>
              <a:t>※</a:t>
            </a:r>
            <a:r>
              <a:rPr kumimoji="1" lang="ja-JP" altLang="en-US" sz="900" b="1" dirty="0">
                <a:solidFill>
                  <a:srgbClr val="FF0000"/>
                </a:solidFill>
                <a:latin typeface="BIZ UDPゴシック" panose="020B0400000000000000" pitchFamily="50" charset="-128"/>
                <a:ea typeface="BIZ UDPゴシック" panose="020B0400000000000000" pitchFamily="50" charset="-128"/>
              </a:rPr>
              <a:t>ページ作成後、本テキストボックス、及び青字の説明文は、削除してください）</a:t>
            </a:r>
          </a:p>
        </p:txBody>
      </p:sp>
      <p:sp>
        <p:nvSpPr>
          <p:cNvPr id="10" name="正方形/長方形 9">
            <a:extLst>
              <a:ext uri="{FF2B5EF4-FFF2-40B4-BE49-F238E27FC236}">
                <a16:creationId xmlns:a16="http://schemas.microsoft.com/office/drawing/2014/main" id="{13A8547D-9FE2-4F46-05F6-1F90B8B1DD79}"/>
              </a:ext>
            </a:extLst>
          </p:cNvPr>
          <p:cNvSpPr/>
          <p:nvPr/>
        </p:nvSpPr>
        <p:spPr>
          <a:xfrm>
            <a:off x="323528" y="1144796"/>
            <a:ext cx="8568952" cy="577081"/>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代表団体、その他の</a:t>
            </a:r>
            <a:r>
              <a:rPr lang="en-US" altLang="ja-JP" sz="1050" dirty="0">
                <a:solidFill>
                  <a:srgbClr val="0070C0"/>
                </a:solidFill>
                <a:latin typeface="BIZ UDPゴシック" panose="020B0400000000000000" pitchFamily="50" charset="-128"/>
                <a:ea typeface="BIZ UDPゴシック" panose="020B0400000000000000" pitchFamily="50" charset="-128"/>
              </a:rPr>
              <a:t>PT</a:t>
            </a:r>
            <a:r>
              <a:rPr lang="ja-JP" altLang="en-US" sz="1050" dirty="0">
                <a:solidFill>
                  <a:srgbClr val="0070C0"/>
                </a:solidFill>
                <a:latin typeface="BIZ UDPゴシック" panose="020B0400000000000000" pitchFamily="50" charset="-128"/>
                <a:ea typeface="BIZ UDPゴシック" panose="020B0400000000000000" pitchFamily="50" charset="-128"/>
              </a:rPr>
              <a:t>構成団体の概要、及び各団体の役割を記載してください。</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solidFill>
                  <a:srgbClr val="0070C0"/>
                </a:solidFill>
                <a:latin typeface="BIZ UDPゴシック" panose="020B0400000000000000" pitchFamily="50" charset="-128"/>
                <a:ea typeface="BIZ UDPゴシック" panose="020B0400000000000000" pitchFamily="50" charset="-128"/>
              </a:rPr>
              <a:t>各構成団体が事業内容をそれぞれの役割において適切に遂行するために必要な実績、ノウハウ、及びリソースやネットワーク等を有していることについて記載してください。</a:t>
            </a:r>
            <a:endParaRPr lang="en-US" altLang="ja-JP" sz="1050" dirty="0">
              <a:solidFill>
                <a:srgbClr val="0070C0"/>
              </a:solidFill>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2744BF81-D7FB-B686-1C37-0ED0B0FC4D8C}"/>
              </a:ext>
            </a:extLst>
          </p:cNvPr>
          <p:cNvSpPr/>
          <p:nvPr/>
        </p:nvSpPr>
        <p:spPr>
          <a:xfrm>
            <a:off x="107504" y="47695"/>
            <a:ext cx="4680520" cy="507831"/>
          </a:xfrm>
          <a:prstGeom prst="rect">
            <a:avLst/>
          </a:prstGeom>
          <a:solidFill>
            <a:srgbClr val="FFC000"/>
          </a:solidFill>
          <a:ln w="19050">
            <a:solidFill>
              <a:srgbClr val="FFC000"/>
            </a:solidFill>
          </a:ln>
        </p:spPr>
        <p:txBody>
          <a:bodyPr wrap="square">
            <a:spAutoFit/>
          </a:bodyPr>
          <a:lstStyle/>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企画提案書</a:t>
            </a: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　令和</a:t>
            </a:r>
            <a:r>
              <a:rPr lang="en-US" altLang="ja-JP" sz="1300" b="1" dirty="0">
                <a:solidFill>
                  <a:schemeClr val="bg1"/>
                </a:solidFill>
                <a:latin typeface="BIZ UDPゴシック" panose="020B0400000000000000" pitchFamily="50" charset="-128"/>
                <a:ea typeface="BIZ UDPゴシック" panose="020B0400000000000000" pitchFamily="50" charset="-128"/>
              </a:rPr>
              <a:t>7</a:t>
            </a:r>
            <a:r>
              <a:rPr lang="ja-JP" altLang="en-US" sz="1300" b="1" dirty="0">
                <a:solidFill>
                  <a:schemeClr val="bg1"/>
                </a:solidFill>
                <a:latin typeface="BIZ UDPゴシック" panose="020B0400000000000000" pitchFamily="50" charset="-128"/>
                <a:ea typeface="BIZ UDPゴシック" panose="020B0400000000000000" pitchFamily="50" charset="-128"/>
              </a:rPr>
              <a:t>年度　</a:t>
            </a:r>
            <a:r>
              <a:rPr lang="en-US" altLang="ja-JP" sz="1300" b="1" dirty="0">
                <a:solidFill>
                  <a:schemeClr val="bg1"/>
                </a:solidFill>
                <a:latin typeface="BIZ UDPゴシック" panose="020B0400000000000000" pitchFamily="50" charset="-128"/>
                <a:ea typeface="BIZ UDPゴシック" panose="020B0400000000000000" pitchFamily="50" charset="-128"/>
              </a:rPr>
              <a:t>Sport in Life</a:t>
            </a:r>
            <a:r>
              <a:rPr lang="ja-JP" altLang="en-US" sz="1300" b="1" dirty="0">
                <a:solidFill>
                  <a:schemeClr val="bg1"/>
                </a:solidFill>
                <a:latin typeface="BIZ UDPゴシック" panose="020B0400000000000000" pitchFamily="50" charset="-128"/>
                <a:ea typeface="BIZ UDPゴシック" panose="020B0400000000000000" pitchFamily="50" charset="-128"/>
              </a:rPr>
              <a:t>推進プロジェクト</a:t>
            </a:r>
          </a:p>
          <a:p>
            <a:pPr algn="ctr"/>
            <a:r>
              <a:rPr lang="en-US" altLang="ja-JP" sz="1300" b="1" dirty="0">
                <a:solidFill>
                  <a:schemeClr val="bg1"/>
                </a:solidFill>
                <a:latin typeface="BIZ UDPゴシック" panose="020B0400000000000000" pitchFamily="50" charset="-128"/>
                <a:ea typeface="BIZ UDPゴシック" panose="020B0400000000000000" pitchFamily="50" charset="-128"/>
              </a:rPr>
              <a:t>(</a:t>
            </a:r>
            <a:r>
              <a:rPr lang="ja-JP" altLang="en-US" sz="1300" b="1" dirty="0">
                <a:solidFill>
                  <a:schemeClr val="bg1"/>
                </a:solidFill>
                <a:latin typeface="BIZ UDPゴシック" panose="020B0400000000000000" pitchFamily="50" charset="-128"/>
                <a:ea typeface="BIZ UDPゴシック" panose="020B0400000000000000" pitchFamily="50" charset="-128"/>
              </a:rPr>
              <a:t>セルフチェックの社会実装に向けたモデル創出事業</a:t>
            </a:r>
            <a:r>
              <a:rPr lang="en-US" altLang="ja-JP" sz="1300" b="1" dirty="0">
                <a:solidFill>
                  <a:schemeClr val="bg1"/>
                </a:solidFill>
                <a:latin typeface="BIZ UDPゴシック" panose="020B0400000000000000" pitchFamily="50" charset="-128"/>
                <a:ea typeface="BIZ UDPゴシック" panose="020B0400000000000000" pitchFamily="50" charset="-128"/>
              </a:rPr>
              <a:t>)</a:t>
            </a:r>
          </a:p>
          <a:p>
            <a:pPr algn="ctr"/>
            <a:endParaRPr lang="en-US" altLang="ja-JP" sz="1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711921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23241</TotalTime>
  <Words>3248</Words>
  <Application>Microsoft Office PowerPoint</Application>
  <PresentationFormat>画面に合わせる (16:9)</PresentationFormat>
  <Paragraphs>399</Paragraphs>
  <Slides>13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BIZ UDPゴシック</vt:lpstr>
      <vt:lpstr>ＭＳ ゴシック</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oikawa</dc:creator>
  <cp:lastModifiedBy>黒田真歩</cp:lastModifiedBy>
  <cp:revision>69</cp:revision>
  <cp:lastPrinted>2025-06-17T11:42:25Z</cp:lastPrinted>
  <dcterms:created xsi:type="dcterms:W3CDTF">2023-08-14T12:52:44Z</dcterms:created>
  <dcterms:modified xsi:type="dcterms:W3CDTF">2025-06-17T15:35:08Z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2025-06-17T11:17:48Z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aa8c0d6d-e8d0-4966-ba9c-59446730152d</vt:lpwstr>
  </property>
  <property fmtid="{D5CDD505-2E9C-101B-9397-08002B2CF9AE}" pid="8" name="MSIP_Label_d899a617-f30e-4fb8-b81c-fb6d0b94ac5b_ContentBits">
    <vt:lpwstr>0</vt:lpwstr>
  </property>
  <property fmtid="{D5CDD505-2E9C-101B-9397-08002B2CF9AE}" pid="9" name="MSIP_Label_d899a617-f30e-4fb8-b81c-fb6d0b94ac5b_Tag">
    <vt:lpwstr>10, 3, 0, 1</vt:lpwstr>
  </property>
</Properties>
</file>